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27"/>
  </p:notesMasterIdLst>
  <p:handoutMasterIdLst>
    <p:handoutMasterId r:id="rId28"/>
  </p:handoutMasterIdLst>
  <p:sldIdLst>
    <p:sldId id="547" r:id="rId2"/>
    <p:sldId id="550" r:id="rId3"/>
    <p:sldId id="570" r:id="rId4"/>
    <p:sldId id="571" r:id="rId5"/>
    <p:sldId id="572" r:id="rId6"/>
    <p:sldId id="576" r:id="rId7"/>
    <p:sldId id="573" r:id="rId8"/>
    <p:sldId id="574" r:id="rId9"/>
    <p:sldId id="575" r:id="rId10"/>
    <p:sldId id="555" r:id="rId11"/>
    <p:sldId id="557" r:id="rId12"/>
    <p:sldId id="559" r:id="rId13"/>
    <p:sldId id="560" r:id="rId14"/>
    <p:sldId id="561" r:id="rId15"/>
    <p:sldId id="563" r:id="rId16"/>
    <p:sldId id="564" r:id="rId17"/>
    <p:sldId id="566" r:id="rId18"/>
    <p:sldId id="567" r:id="rId19"/>
    <p:sldId id="568" r:id="rId20"/>
    <p:sldId id="569" r:id="rId21"/>
    <p:sldId id="562" r:id="rId22"/>
    <p:sldId id="554" r:id="rId23"/>
    <p:sldId id="565" r:id="rId24"/>
    <p:sldId id="552" r:id="rId25"/>
    <p:sldId id="553" r:id="rId26"/>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112" algn="l" rtl="0" fontAlgn="base">
      <a:spcBef>
        <a:spcPct val="0"/>
      </a:spcBef>
      <a:spcAft>
        <a:spcPct val="0"/>
      </a:spcAft>
      <a:defRPr kern="1200">
        <a:solidFill>
          <a:schemeClr val="tx1"/>
        </a:solidFill>
        <a:latin typeface="Arial" charset="0"/>
        <a:ea typeface="+mn-ea"/>
        <a:cs typeface="Arial" charset="0"/>
      </a:defRPr>
    </a:lvl2pPr>
    <a:lvl3pPr marL="914223" algn="l" rtl="0" fontAlgn="base">
      <a:spcBef>
        <a:spcPct val="0"/>
      </a:spcBef>
      <a:spcAft>
        <a:spcPct val="0"/>
      </a:spcAft>
      <a:defRPr kern="1200">
        <a:solidFill>
          <a:schemeClr val="tx1"/>
        </a:solidFill>
        <a:latin typeface="Arial" charset="0"/>
        <a:ea typeface="+mn-ea"/>
        <a:cs typeface="Arial" charset="0"/>
      </a:defRPr>
    </a:lvl3pPr>
    <a:lvl4pPr marL="1371336" algn="l" rtl="0" fontAlgn="base">
      <a:spcBef>
        <a:spcPct val="0"/>
      </a:spcBef>
      <a:spcAft>
        <a:spcPct val="0"/>
      </a:spcAft>
      <a:defRPr kern="1200">
        <a:solidFill>
          <a:schemeClr val="tx1"/>
        </a:solidFill>
        <a:latin typeface="Arial" charset="0"/>
        <a:ea typeface="+mn-ea"/>
        <a:cs typeface="Arial" charset="0"/>
      </a:defRPr>
    </a:lvl4pPr>
    <a:lvl5pPr marL="1828448" algn="l" rtl="0" fontAlgn="base">
      <a:spcBef>
        <a:spcPct val="0"/>
      </a:spcBef>
      <a:spcAft>
        <a:spcPct val="0"/>
      </a:spcAft>
      <a:defRPr kern="1200">
        <a:solidFill>
          <a:schemeClr val="tx1"/>
        </a:solidFill>
        <a:latin typeface="Arial" charset="0"/>
        <a:ea typeface="+mn-ea"/>
        <a:cs typeface="Arial" charset="0"/>
      </a:defRPr>
    </a:lvl5pPr>
    <a:lvl6pPr marL="2285559" algn="l" defTabSz="914223" rtl="0" eaLnBrk="1" latinLnBrk="0" hangingPunct="1">
      <a:defRPr kern="1200">
        <a:solidFill>
          <a:schemeClr val="tx1"/>
        </a:solidFill>
        <a:latin typeface="Arial" charset="0"/>
        <a:ea typeface="+mn-ea"/>
        <a:cs typeface="Arial" charset="0"/>
      </a:defRPr>
    </a:lvl6pPr>
    <a:lvl7pPr marL="2742671" algn="l" defTabSz="914223" rtl="0" eaLnBrk="1" latinLnBrk="0" hangingPunct="1">
      <a:defRPr kern="1200">
        <a:solidFill>
          <a:schemeClr val="tx1"/>
        </a:solidFill>
        <a:latin typeface="Arial" charset="0"/>
        <a:ea typeface="+mn-ea"/>
        <a:cs typeface="Arial" charset="0"/>
      </a:defRPr>
    </a:lvl7pPr>
    <a:lvl8pPr marL="3199783" algn="l" defTabSz="914223" rtl="0" eaLnBrk="1" latinLnBrk="0" hangingPunct="1">
      <a:defRPr kern="1200">
        <a:solidFill>
          <a:schemeClr val="tx1"/>
        </a:solidFill>
        <a:latin typeface="Arial" charset="0"/>
        <a:ea typeface="+mn-ea"/>
        <a:cs typeface="Arial" charset="0"/>
      </a:defRPr>
    </a:lvl8pPr>
    <a:lvl9pPr marL="3656894" algn="l" defTabSz="914223"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370" autoAdjust="0"/>
    <p:restoredTop sz="94660"/>
  </p:normalViewPr>
  <p:slideViewPr>
    <p:cSldViewPr>
      <p:cViewPr varScale="1">
        <p:scale>
          <a:sx n="107" d="100"/>
          <a:sy n="107" d="100"/>
        </p:scale>
        <p:origin x="-990"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1" d="100"/>
          <a:sy n="71" d="100"/>
        </p:scale>
        <p:origin x="-762" y="-10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
        <p:nvSpPr>
          <p:cNvPr id="7" name="Header Placeholder 6"/>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8/15/2020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112" algn="l" rtl="0" eaLnBrk="0" fontAlgn="base" hangingPunct="0">
      <a:spcBef>
        <a:spcPct val="30000"/>
      </a:spcBef>
      <a:spcAft>
        <a:spcPct val="0"/>
      </a:spcAft>
      <a:defRPr sz="1200" kern="1200">
        <a:solidFill>
          <a:schemeClr val="tx1"/>
        </a:solidFill>
        <a:latin typeface="+mn-lt"/>
        <a:ea typeface="+mn-ea"/>
        <a:cs typeface="+mn-cs"/>
      </a:defRPr>
    </a:lvl2pPr>
    <a:lvl3pPr marL="914223" algn="l" rtl="0" eaLnBrk="0" fontAlgn="base" hangingPunct="0">
      <a:spcBef>
        <a:spcPct val="30000"/>
      </a:spcBef>
      <a:spcAft>
        <a:spcPct val="0"/>
      </a:spcAft>
      <a:defRPr sz="1200" kern="1200">
        <a:solidFill>
          <a:schemeClr val="tx1"/>
        </a:solidFill>
        <a:latin typeface="+mn-lt"/>
        <a:ea typeface="+mn-ea"/>
        <a:cs typeface="+mn-cs"/>
      </a:defRPr>
    </a:lvl3pPr>
    <a:lvl4pPr marL="1371336" algn="l" rtl="0" eaLnBrk="0" fontAlgn="base" hangingPunct="0">
      <a:spcBef>
        <a:spcPct val="30000"/>
      </a:spcBef>
      <a:spcAft>
        <a:spcPct val="0"/>
      </a:spcAft>
      <a:defRPr sz="1200" kern="1200">
        <a:solidFill>
          <a:schemeClr val="tx1"/>
        </a:solidFill>
        <a:latin typeface="+mn-lt"/>
        <a:ea typeface="+mn-ea"/>
        <a:cs typeface="+mn-cs"/>
      </a:defRPr>
    </a:lvl4pPr>
    <a:lvl5pPr marL="1828448" algn="l" rtl="0" eaLnBrk="0" fontAlgn="base" hangingPunct="0">
      <a:spcBef>
        <a:spcPct val="30000"/>
      </a:spcBef>
      <a:spcAft>
        <a:spcPct val="0"/>
      </a:spcAft>
      <a:defRPr sz="1200" kern="1200">
        <a:solidFill>
          <a:schemeClr val="tx1"/>
        </a:solidFill>
        <a:latin typeface="+mn-lt"/>
        <a:ea typeface="+mn-ea"/>
        <a:cs typeface="+mn-cs"/>
      </a:defRPr>
    </a:lvl5pPr>
    <a:lvl6pPr marL="2285559" algn="l" defTabSz="914223" rtl="0" eaLnBrk="1" latinLnBrk="0" hangingPunct="1">
      <a:defRPr sz="1200" kern="1200">
        <a:solidFill>
          <a:schemeClr val="tx1"/>
        </a:solidFill>
        <a:latin typeface="+mn-lt"/>
        <a:ea typeface="+mn-ea"/>
        <a:cs typeface="+mn-cs"/>
      </a:defRPr>
    </a:lvl6pPr>
    <a:lvl7pPr marL="2742671" algn="l" defTabSz="914223" rtl="0" eaLnBrk="1" latinLnBrk="0" hangingPunct="1">
      <a:defRPr sz="1200" kern="1200">
        <a:solidFill>
          <a:schemeClr val="tx1"/>
        </a:solidFill>
        <a:latin typeface="+mn-lt"/>
        <a:ea typeface="+mn-ea"/>
        <a:cs typeface="+mn-cs"/>
      </a:defRPr>
    </a:lvl7pPr>
    <a:lvl8pPr marL="3199783" algn="l" defTabSz="914223" rtl="0" eaLnBrk="1" latinLnBrk="0" hangingPunct="1">
      <a:defRPr sz="1200" kern="1200">
        <a:solidFill>
          <a:schemeClr val="tx1"/>
        </a:solidFill>
        <a:latin typeface="+mn-lt"/>
        <a:ea typeface="+mn-ea"/>
        <a:cs typeface="+mn-cs"/>
      </a:defRPr>
    </a:lvl8pPr>
    <a:lvl9pPr marL="3656894" algn="l" defTabSz="914223"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4" y="5645349"/>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9" y="3111106"/>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40" y="257886"/>
            <a:ext cx="5040312" cy="404978"/>
          </a:xfrm>
          <a:prstGeom prst="rect">
            <a:avLst/>
          </a:prstGeom>
          <a:noFill/>
          <a:ln w="9525">
            <a:noFill/>
            <a:miter lim="800000"/>
            <a:headEnd/>
            <a:tailEnd/>
          </a:ln>
          <a:effectLst>
            <a:outerShdw blurRad="50800" dist="25400" dir="2700000" algn="tl" rotWithShape="0">
              <a:prstClr val="black"/>
            </a:outerShdw>
          </a:effectLst>
        </p:spPr>
        <p:txBody>
          <a:bodyPr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6"/>
            <a:ext cx="2807991" cy="1111053"/>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marL="0" marR="0" indent="0" algn="l" defTabSz="457112"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112">
              <a:spcBef>
                <a:spcPct val="20000"/>
              </a:spcBef>
              <a:defRPr/>
            </a:pPr>
            <a:r>
              <a:rPr lang="en-US" sz="1100" kern="0" dirty="0" smtClean="0">
                <a:solidFill>
                  <a:srgbClr val="FFFFFF"/>
                </a:solidFill>
                <a:latin typeface="Georgia" panose="02040502050405020303" pitchFamily="18" charset="0"/>
                <a:ea typeface="ＭＳ Ｐゴシック" charset="-128"/>
                <a:cs typeface="Arial" pitchFamily="34" charset="0"/>
              </a:rPr>
              <a:t>Prof.</a:t>
            </a:r>
            <a:r>
              <a:rPr lang="en-US" sz="1100" kern="0" baseline="0" dirty="0" smtClean="0">
                <a:solidFill>
                  <a:srgbClr val="FFFFFF"/>
                </a:solidFill>
                <a:latin typeface="Georgia" panose="02040502050405020303" pitchFamily="18" charset="0"/>
                <a:ea typeface="ＭＳ Ｐゴシック" charset="-128"/>
                <a:cs typeface="Arial" pitchFamily="34" charset="0"/>
              </a:rPr>
              <a:t> Werner </a:t>
            </a:r>
            <a:r>
              <a:rPr lang="en-US" sz="1100" kern="0" baseline="0" dirty="0" err="1" smtClean="0">
                <a:solidFill>
                  <a:srgbClr val="FFFFFF"/>
                </a:solidFill>
                <a:latin typeface="Georgia" panose="02040502050405020303" pitchFamily="18" charset="0"/>
                <a:ea typeface="ＭＳ Ｐゴシック" charset="-128"/>
                <a:cs typeface="Arial" pitchFamily="34" charset="0"/>
              </a:rPr>
              <a:t>Dietl</a:t>
            </a:r>
            <a:r>
              <a:rPr lang="en-US" sz="110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kern="0" dirty="0" smtClean="0">
              <a:solidFill>
                <a:srgbClr val="FFFFFF"/>
              </a:solidFill>
              <a:latin typeface="Georgia" panose="02040502050405020303" pitchFamily="18" charset="0"/>
              <a:ea typeface="ＭＳ Ｐゴシック" charset="-128"/>
              <a:cs typeface="Arial" pitchFamily="34" charset="0"/>
            </a:endParaRPr>
          </a:p>
          <a:p>
            <a:pPr defTabSz="457112">
              <a:spcBef>
                <a:spcPct val="20000"/>
              </a:spcBef>
              <a:defRPr/>
            </a:pPr>
            <a:endParaRPr lang="en-CA" sz="800" dirty="0">
              <a:solidFill>
                <a:srgbClr val="FFFFFF"/>
              </a:solidFill>
              <a:latin typeface="Georgia" panose="02040502050405020303" pitchFamily="18" charset="0"/>
              <a:ea typeface="ＭＳ Ｐゴシック" charset="-128"/>
            </a:endParaRPr>
          </a:p>
          <a:p>
            <a:pPr defTabSz="457112">
              <a:spcBef>
                <a:spcPct val="20000"/>
              </a:spcBef>
              <a:defRPr/>
            </a:pPr>
            <a:r>
              <a:rPr lang="en-CA" sz="800" dirty="0">
                <a:solidFill>
                  <a:srgbClr val="FFFFFF"/>
                </a:solidFill>
                <a:latin typeface="Georgia" panose="02040502050405020303" pitchFamily="18" charset="0"/>
                <a:ea typeface="ＭＳ Ｐゴシック" charset="-128"/>
              </a:rPr>
              <a:t>© </a:t>
            </a:r>
            <a:r>
              <a:rPr lang="en-CA" sz="800" dirty="0" smtClean="0">
                <a:solidFill>
                  <a:srgbClr val="FFFFFF"/>
                </a:solidFill>
                <a:latin typeface="Georgia" panose="02040502050405020303" pitchFamily="18" charset="0"/>
                <a:ea typeface="ＭＳ Ｐゴシック" charset="-128"/>
              </a:rPr>
              <a:t>2018  by  Douglas </a:t>
            </a:r>
            <a:r>
              <a:rPr lang="en-CA" sz="800" dirty="0">
                <a:solidFill>
                  <a:srgbClr val="FFFFFF"/>
                </a:solidFill>
                <a:latin typeface="Georgia" panose="02040502050405020303" pitchFamily="18" charset="0"/>
                <a:ea typeface="ＭＳ Ｐゴシック" charset="-128"/>
              </a:rPr>
              <a:t>Wilhelm </a:t>
            </a:r>
            <a:r>
              <a:rPr lang="en-CA" sz="800" dirty="0" smtClean="0">
                <a:solidFill>
                  <a:srgbClr val="FFFFFF"/>
                </a:solidFill>
                <a:latin typeface="Georgia" panose="02040502050405020303" pitchFamily="18" charset="0"/>
                <a:ea typeface="ＭＳ Ｐゴシック" charset="-128"/>
              </a:rPr>
              <a:t>Harder and Hiren Patel.</a:t>
            </a:r>
          </a:p>
          <a:p>
            <a:pPr defTabSz="457112">
              <a:spcBef>
                <a:spcPct val="20000"/>
              </a:spcBef>
              <a:defRPr/>
            </a:pPr>
            <a:r>
              <a:rPr lang="en-CA" sz="800" dirty="0" smtClean="0">
                <a:solidFill>
                  <a:srgbClr val="FFFFFF"/>
                </a:solidFill>
                <a:latin typeface="Georgia" panose="02040502050405020303" pitchFamily="18" charset="0"/>
                <a:ea typeface="ＭＳ Ｐゴシック" charset="-128"/>
              </a:rPr>
              <a:t>     Some </a:t>
            </a:r>
            <a:r>
              <a:rPr lang="en-CA" sz="800" dirty="0">
                <a:solidFill>
                  <a:srgbClr val="FFFFFF"/>
                </a:solidFill>
                <a:latin typeface="Georgia" panose="02040502050405020303" pitchFamily="18" charset="0"/>
                <a:ea typeface="ＭＳ Ｐゴシック" charset="-128"/>
              </a:rPr>
              <a:t>rights reserved</a:t>
            </a:r>
            <a:r>
              <a:rPr lang="en-CA" sz="800" dirty="0" smtClean="0">
                <a:solidFill>
                  <a:srgbClr val="FFFFFF"/>
                </a:solidFill>
                <a:latin typeface="Georgia" panose="02040502050405020303" pitchFamily="18" charset="0"/>
                <a:ea typeface="ＭＳ Ｐゴシック" charset="-128"/>
              </a:rPr>
              <a:t>.</a:t>
            </a:r>
            <a:endParaRPr lang="en-US" sz="80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4" y="5634958"/>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75517" y="188641"/>
            <a:ext cx="460979" cy="307981"/>
          </a:xfrm>
          <a:prstGeom prst="rect">
            <a:avLst/>
          </a:prstGeom>
          <a:noFill/>
        </p:spPr>
        <p:txBody>
          <a:bodyPr wrap="none" lIns="91423" tIns="45710" rIns="91423" bIns="45710">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70" y="7288"/>
            <a:ext cx="5112395" cy="365125"/>
          </a:xfrm>
          <a:prstGeom prst="rect">
            <a:avLst/>
          </a:prstGeom>
          <a:effectLst>
            <a:outerShdw blurRad="279400" dist="139700" dir="2700000" algn="tl" rotWithShape="0">
              <a:prstClr val="black">
                <a:alpha val="24000"/>
              </a:prstClr>
            </a:outerShdw>
          </a:effectLst>
        </p:spPr>
        <p:txBody>
          <a:bodyPr lIns="91423" tIns="45710" rIns="91423" bIns="45710"/>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223"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Hello world!</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834" indent="-342834"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0080" t="19122"/>
          <a:stretch/>
        </p:blipFill>
        <p:spPr bwMode="auto">
          <a:xfrm>
            <a:off x="50006" y="40481"/>
            <a:ext cx="1697780"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3"/>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12"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1" y="274639"/>
            <a:ext cx="8229600" cy="1143000"/>
          </a:xfrm>
          <a:prstGeom prst="rect">
            <a:avLst/>
          </a:prstGeom>
          <a:noFill/>
          <a:ln w="9525">
            <a:noFill/>
            <a:miter lim="800000"/>
            <a:headEnd/>
            <a:tailEnd/>
          </a:ln>
        </p:spPr>
        <p:txBody>
          <a:bodyPr vert="horz" wrap="square" lIns="91423" tIns="45710" rIns="91423" bIns="4571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1" y="1600203"/>
            <a:ext cx="8229600" cy="4525963"/>
          </a:xfrm>
          <a:prstGeom prst="rect">
            <a:avLst/>
          </a:prstGeom>
          <a:noFill/>
          <a:ln w="9525">
            <a:noFill/>
            <a:miter lim="800000"/>
            <a:headEnd/>
            <a:tailEnd/>
          </a:ln>
        </p:spPr>
        <p:txBody>
          <a:bodyPr vert="horz" wrap="square" lIns="91423" tIns="45710" rIns="91423" bIns="4571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112" algn="ctr" rtl="0" fontAlgn="base">
        <a:spcBef>
          <a:spcPct val="0"/>
        </a:spcBef>
        <a:spcAft>
          <a:spcPct val="0"/>
        </a:spcAft>
        <a:defRPr sz="4400">
          <a:solidFill>
            <a:schemeClr val="tx1"/>
          </a:solidFill>
          <a:latin typeface="Calibri" pitchFamily="34" charset="0"/>
        </a:defRPr>
      </a:lvl6pPr>
      <a:lvl7pPr marL="914223" algn="ctr" rtl="0" fontAlgn="base">
        <a:spcBef>
          <a:spcPct val="0"/>
        </a:spcBef>
        <a:spcAft>
          <a:spcPct val="0"/>
        </a:spcAft>
        <a:defRPr sz="4400">
          <a:solidFill>
            <a:schemeClr val="tx1"/>
          </a:solidFill>
          <a:latin typeface="Calibri" pitchFamily="34" charset="0"/>
        </a:defRPr>
      </a:lvl7pPr>
      <a:lvl8pPr marL="1371336" algn="ctr" rtl="0" fontAlgn="base">
        <a:spcBef>
          <a:spcPct val="0"/>
        </a:spcBef>
        <a:spcAft>
          <a:spcPct val="0"/>
        </a:spcAft>
        <a:defRPr sz="4400">
          <a:solidFill>
            <a:schemeClr val="tx1"/>
          </a:solidFill>
          <a:latin typeface="Calibri" pitchFamily="34" charset="0"/>
        </a:defRPr>
      </a:lvl8pPr>
      <a:lvl9pPr marL="1828448"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806" indent="-285695"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2780" indent="-228556"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599892" indent="-228556"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004" indent="-228556"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115" indent="-228556" algn="l" defTabSz="91422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27" indent="-228556" algn="l" defTabSz="91422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39" indent="-228556" algn="l" defTabSz="91422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51" indent="-228556" algn="l" defTabSz="91422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23" rtl="0" eaLnBrk="1" latinLnBrk="0" hangingPunct="1">
        <a:defRPr sz="1800" kern="1200">
          <a:solidFill>
            <a:schemeClr val="tx1"/>
          </a:solidFill>
          <a:latin typeface="+mn-lt"/>
          <a:ea typeface="+mn-ea"/>
          <a:cs typeface="+mn-cs"/>
        </a:defRPr>
      </a:lvl1pPr>
      <a:lvl2pPr marL="457112" algn="l" defTabSz="914223" rtl="0" eaLnBrk="1" latinLnBrk="0" hangingPunct="1">
        <a:defRPr sz="1800" kern="1200">
          <a:solidFill>
            <a:schemeClr val="tx1"/>
          </a:solidFill>
          <a:latin typeface="+mn-lt"/>
          <a:ea typeface="+mn-ea"/>
          <a:cs typeface="+mn-cs"/>
        </a:defRPr>
      </a:lvl2pPr>
      <a:lvl3pPr marL="914223" algn="l" defTabSz="914223" rtl="0" eaLnBrk="1" latinLnBrk="0" hangingPunct="1">
        <a:defRPr sz="1800" kern="1200">
          <a:solidFill>
            <a:schemeClr val="tx1"/>
          </a:solidFill>
          <a:latin typeface="+mn-lt"/>
          <a:ea typeface="+mn-ea"/>
          <a:cs typeface="+mn-cs"/>
        </a:defRPr>
      </a:lvl3pPr>
      <a:lvl4pPr marL="1371336" algn="l" defTabSz="914223" rtl="0" eaLnBrk="1" latinLnBrk="0" hangingPunct="1">
        <a:defRPr sz="1800" kern="1200">
          <a:solidFill>
            <a:schemeClr val="tx1"/>
          </a:solidFill>
          <a:latin typeface="+mn-lt"/>
          <a:ea typeface="+mn-ea"/>
          <a:cs typeface="+mn-cs"/>
        </a:defRPr>
      </a:lvl4pPr>
      <a:lvl5pPr marL="1828448" algn="l" defTabSz="914223" rtl="0" eaLnBrk="1" latinLnBrk="0" hangingPunct="1">
        <a:defRPr sz="1800" kern="1200">
          <a:solidFill>
            <a:schemeClr val="tx1"/>
          </a:solidFill>
          <a:latin typeface="+mn-lt"/>
          <a:ea typeface="+mn-ea"/>
          <a:cs typeface="+mn-cs"/>
        </a:defRPr>
      </a:lvl5pPr>
      <a:lvl6pPr marL="2285559" algn="l" defTabSz="914223" rtl="0" eaLnBrk="1" latinLnBrk="0" hangingPunct="1">
        <a:defRPr sz="1800" kern="1200">
          <a:solidFill>
            <a:schemeClr val="tx1"/>
          </a:solidFill>
          <a:latin typeface="+mn-lt"/>
          <a:ea typeface="+mn-ea"/>
          <a:cs typeface="+mn-cs"/>
        </a:defRPr>
      </a:lvl6pPr>
      <a:lvl7pPr marL="2742671" algn="l" defTabSz="914223" rtl="0" eaLnBrk="1" latinLnBrk="0" hangingPunct="1">
        <a:defRPr sz="1800" kern="1200">
          <a:solidFill>
            <a:schemeClr val="tx1"/>
          </a:solidFill>
          <a:latin typeface="+mn-lt"/>
          <a:ea typeface="+mn-ea"/>
          <a:cs typeface="+mn-cs"/>
        </a:defRPr>
      </a:lvl7pPr>
      <a:lvl8pPr marL="3199783" algn="l" defTabSz="914223" rtl="0" eaLnBrk="1" latinLnBrk="0" hangingPunct="1">
        <a:defRPr sz="1800" kern="1200">
          <a:solidFill>
            <a:schemeClr val="tx1"/>
          </a:solidFill>
          <a:latin typeface="+mn-lt"/>
          <a:ea typeface="+mn-ea"/>
          <a:cs typeface="+mn-cs"/>
        </a:defRPr>
      </a:lvl8pPr>
      <a:lvl9pPr marL="3656894" algn="l" defTabSz="9142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12.wav"/><Relationship Id="rId7" Type="http://schemas.openxmlformats.org/officeDocument/2006/relationships/image" Target="../media/image10.wmf"/><Relationship Id="rId12" Type="http://schemas.openxmlformats.org/officeDocument/2006/relationships/image" Target="../media/image9.png"/><Relationship Id="rId2" Type="http://schemas.openxmlformats.org/officeDocument/2006/relationships/tags" Target="../tags/tag9.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2.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12.wav"/><Relationship Id="rId9" Type="http://schemas.openxmlformats.org/officeDocument/2006/relationships/image" Target="../media/image11.wmf"/></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hyperlink" Target="https://repl.it/" TargetMode="Externa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9.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9.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hyperlink" Target="https://ece.uwaterloo.ca/~ece150/Why_programming_for_EE/" TargetMode="Externa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Hello world!</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8229"/>
    </mc:Choice>
    <mc:Fallback>
      <p:transition spd="slow" advTm="18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Executing programs</a:t>
            </a:r>
            <a:endParaRPr lang="en-CA" dirty="0"/>
          </a:p>
        </p:txBody>
      </p:sp>
      <p:sp>
        <p:nvSpPr>
          <p:cNvPr id="3" name="Content Placeholder 2"/>
          <p:cNvSpPr>
            <a:spLocks noGrp="1"/>
          </p:cNvSpPr>
          <p:nvPr>
            <p:ph idx="1"/>
          </p:nvPr>
        </p:nvSpPr>
        <p:spPr>
          <a:xfrm>
            <a:off x="457200" y="1600203"/>
            <a:ext cx="8435279" cy="4525963"/>
          </a:xfrm>
        </p:spPr>
        <p:txBody>
          <a:bodyPr/>
          <a:lstStyle/>
          <a:p>
            <a:r>
              <a:rPr lang="en-CA" dirty="0" smtClean="0"/>
              <a:t>When you </a:t>
            </a:r>
            <a:r>
              <a:rPr lang="en-CA" dirty="0" smtClean="0"/>
              <a:t>execute/open/run/launch </a:t>
            </a:r>
            <a:r>
              <a:rPr lang="en-CA" dirty="0" smtClean="0"/>
              <a:t>an application</a:t>
            </a:r>
            <a:r>
              <a:rPr lang="en-CA" dirty="0" smtClean="0"/>
              <a:t>,</a:t>
            </a:r>
            <a:br>
              <a:rPr lang="en-CA" dirty="0" smtClean="0"/>
            </a:br>
            <a:r>
              <a:rPr lang="en-CA" dirty="0" smtClean="0"/>
              <a:t>    your </a:t>
            </a:r>
            <a:r>
              <a:rPr lang="en-CA" dirty="0" smtClean="0"/>
              <a:t>computer, laptop or smart phone begins executing </a:t>
            </a:r>
            <a:r>
              <a:rPr lang="en-CA" i="1" dirty="0" smtClean="0"/>
              <a:t>instructions</a:t>
            </a:r>
          </a:p>
          <a:p>
            <a:pPr lvl="1"/>
            <a:r>
              <a:rPr lang="en-CA" dirty="0" smtClean="0"/>
              <a:t>These instructions</a:t>
            </a:r>
            <a:r>
              <a:rPr lang="en-CA" i="1" dirty="0" smtClean="0"/>
              <a:t> </a:t>
            </a:r>
            <a:r>
              <a:rPr lang="en-CA" dirty="0" smtClean="0"/>
              <a:t>are coded using a </a:t>
            </a:r>
            <a:r>
              <a:rPr lang="en-CA" i="1" dirty="0" smtClean="0"/>
              <a:t>binary encoding</a:t>
            </a:r>
            <a:r>
              <a:rPr lang="en-CA" dirty="0" smtClean="0"/>
              <a:t>:</a:t>
            </a:r>
          </a:p>
          <a:p>
            <a:pPr lvl="2"/>
            <a:r>
              <a:rPr lang="en-CA" dirty="0" smtClean="0">
                <a:latin typeface="Times New Roman" panose="02020603050405020304" pitchFamily="18" charset="0"/>
                <a:cs typeface="Times New Roman" panose="02020603050405020304" pitchFamily="18" charset="0"/>
              </a:rPr>
              <a:t>0 V</a:t>
            </a:r>
            <a:r>
              <a:rPr lang="en-CA" dirty="0" smtClean="0"/>
              <a:t> or </a:t>
            </a:r>
            <a:r>
              <a:rPr lang="en-CA" dirty="0" smtClean="0">
                <a:latin typeface="Times New Roman" panose="02020603050405020304" pitchFamily="18" charset="0"/>
                <a:cs typeface="Times New Roman" panose="02020603050405020304" pitchFamily="18" charset="0"/>
              </a:rPr>
              <a:t>5 V</a:t>
            </a:r>
            <a:r>
              <a:rPr lang="en-CA" dirty="0" smtClean="0"/>
              <a:t> or</a:t>
            </a:r>
            <a:r>
              <a:rPr lang="en-CA" dirty="0" smtClean="0"/>
              <a:t> </a:t>
            </a:r>
            <a:r>
              <a:rPr lang="en-CA" dirty="0" smtClean="0">
                <a:latin typeface="Consolas" panose="020B0609020204030204" pitchFamily="49" charset="0"/>
                <a:cs typeface="Consolas" panose="020B0609020204030204" pitchFamily="49" charset="0"/>
              </a:rPr>
              <a:t>0</a:t>
            </a:r>
            <a:r>
              <a:rPr lang="en-CA" dirty="0" smtClean="0"/>
              <a:t>s and </a:t>
            </a:r>
            <a:r>
              <a:rPr lang="en-CA" dirty="0" smtClean="0">
                <a:latin typeface="Consolas" panose="020B0609020204030204" pitchFamily="49" charset="0"/>
                <a:cs typeface="Consolas" panose="020B0609020204030204" pitchFamily="49" charset="0"/>
              </a:rPr>
              <a:t>1</a:t>
            </a:r>
            <a:r>
              <a:rPr lang="en-CA" dirty="0" smtClean="0"/>
              <a:t>s</a:t>
            </a:r>
          </a:p>
          <a:p>
            <a:pPr lvl="1"/>
            <a:r>
              <a:rPr lang="en-CA" dirty="0" smtClean="0"/>
              <a:t>The set of all possible instructions defines a </a:t>
            </a:r>
            <a:r>
              <a:rPr lang="en-CA" i="1" dirty="0" smtClean="0"/>
              <a:t>machine language</a:t>
            </a:r>
            <a:endParaRPr lang="en-CA" dirty="0"/>
          </a:p>
          <a:p>
            <a:pPr lvl="1"/>
            <a:endParaRPr lang="en-CA" dirty="0" smtClean="0"/>
          </a:p>
          <a:p>
            <a:pPr lvl="1"/>
            <a:r>
              <a:rPr lang="en-CA" dirty="0" smtClean="0"/>
              <a:t>These </a:t>
            </a:r>
            <a:r>
              <a:rPr lang="en-CA" dirty="0" smtClean="0"/>
              <a:t>are difficult to read:</a:t>
            </a:r>
          </a:p>
          <a:p>
            <a:pPr marL="799946" lvl="2" indent="0">
              <a:buNone/>
            </a:pPr>
            <a:r>
              <a:rPr lang="en-CA" sz="1800" dirty="0"/>
              <a:t>	</a:t>
            </a:r>
            <a:r>
              <a:rPr lang="en-CA" sz="1800" dirty="0">
                <a:latin typeface="Consolas" panose="020B0609020204030204" pitchFamily="49" charset="0"/>
                <a:cs typeface="Consolas" panose="020B0609020204030204" pitchFamily="49" charset="0"/>
              </a:rPr>
              <a:t>01100100 0011 0110 0101001000101010</a:t>
            </a:r>
          </a:p>
          <a:p>
            <a:pPr marL="799946" lvl="2" indent="0">
              <a:buNone/>
            </a:pPr>
            <a:r>
              <a:rPr lang="en-CA" sz="1800" dirty="0">
                <a:latin typeface="Consolas" panose="020B0609020204030204" pitchFamily="49" charset="0"/>
                <a:cs typeface="Consolas" panose="020B0609020204030204" pitchFamily="49" charset="0"/>
              </a:rPr>
              <a:t>	01001110 0101 0011 0011100010001011</a:t>
            </a:r>
          </a:p>
          <a:p>
            <a:pPr marL="799946" lvl="2" indent="0">
              <a:buNone/>
            </a:pPr>
            <a:r>
              <a:rPr lang="en-CA" sz="1800" dirty="0">
                <a:latin typeface="Consolas" panose="020B0609020204030204" pitchFamily="49" charset="0"/>
                <a:cs typeface="Consolas" panose="020B0609020204030204" pitchFamily="49" charset="0"/>
              </a:rPr>
              <a:t>	10001101 1010 0110 0000000000000000</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37671563"/>
      </p:ext>
    </p:extLst>
  </p:cSld>
  <p:clrMapOvr>
    <a:masterClrMapping/>
  </p:clrMapOvr>
  <mc:AlternateContent xmlns:mc="http://schemas.openxmlformats.org/markup-compatibility/2006">
    <mc:Choice xmlns:p14="http://schemas.microsoft.com/office/powerpoint/2010/main" Requires="p14">
      <p:transition spd="slow" p14:dur="2000" advTm="74028"/>
    </mc:Choice>
    <mc:Fallback>
      <p:transition spd="slow" advTm="74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Programming languages</a:t>
            </a:r>
            <a:endParaRPr lang="en-CA" dirty="0"/>
          </a:p>
        </p:txBody>
      </p:sp>
      <p:sp>
        <p:nvSpPr>
          <p:cNvPr id="3" name="Content Placeholder 2"/>
          <p:cNvSpPr>
            <a:spLocks noGrp="1"/>
          </p:cNvSpPr>
          <p:nvPr>
            <p:ph idx="1"/>
          </p:nvPr>
        </p:nvSpPr>
        <p:spPr/>
        <p:txBody>
          <a:bodyPr/>
          <a:lstStyle/>
          <a:p>
            <a:r>
              <a:rPr lang="en-CA" dirty="0" smtClean="0"/>
              <a:t>A </a:t>
            </a:r>
            <a:r>
              <a:rPr lang="en-CA" i="1" dirty="0" smtClean="0"/>
              <a:t>programming language</a:t>
            </a:r>
            <a:r>
              <a:rPr lang="en-CA" dirty="0" smtClean="0"/>
              <a:t> is a </a:t>
            </a:r>
            <a:r>
              <a:rPr lang="en-CA" i="1" dirty="0" smtClean="0"/>
              <a:t>human readable </a:t>
            </a:r>
            <a:r>
              <a:rPr lang="en-CA" dirty="0" smtClean="0"/>
              <a:t>means of specifying the operations a computer is to perform</a:t>
            </a:r>
          </a:p>
          <a:p>
            <a:r>
              <a:rPr lang="en-CA" dirty="0" smtClean="0"/>
              <a:t>Programming languages are used to </a:t>
            </a:r>
            <a:r>
              <a:rPr lang="en-CA" dirty="0" smtClean="0"/>
              <a:t>author </a:t>
            </a:r>
            <a:r>
              <a:rPr lang="en-CA" i="1" dirty="0" smtClean="0"/>
              <a:t>source </a:t>
            </a:r>
            <a:r>
              <a:rPr lang="en-CA" i="1" dirty="0" smtClean="0"/>
              <a:t>code</a:t>
            </a:r>
          </a:p>
          <a:p>
            <a:pPr lvl="1"/>
            <a:r>
              <a:rPr lang="en-CA" dirty="0" smtClean="0"/>
              <a:t>This source code is compiled and translated into machine instructions</a:t>
            </a:r>
          </a:p>
          <a:p>
            <a:pPr lvl="1"/>
            <a:r>
              <a:rPr lang="en-CA" dirty="0" smtClean="0"/>
              <a:t>The resulting instructions can then be </a:t>
            </a:r>
            <a:r>
              <a:rPr lang="en-CA" dirty="0" smtClean="0"/>
              <a:t>executed</a:t>
            </a:r>
          </a:p>
          <a:p>
            <a:r>
              <a:rPr lang="en-US" dirty="0" smtClean="0"/>
              <a:t>Note that some programming languages are </a:t>
            </a:r>
            <a:r>
              <a:rPr lang="en-US" i="1" dirty="0" smtClean="0"/>
              <a:t>interpreted</a:t>
            </a:r>
            <a:endParaRPr lang="en-US" dirty="0" smtClean="0"/>
          </a:p>
          <a:p>
            <a:pPr lvl="1"/>
            <a:r>
              <a:rPr lang="en-US" dirty="0" smtClean="0"/>
              <a:t>Thus, C++ will be very different from Python or Maple or </a:t>
            </a:r>
            <a:r>
              <a:rPr lang="en-US" dirty="0" err="1" smtClean="0"/>
              <a:t>M</a:t>
            </a:r>
            <a:r>
              <a:rPr lang="en-US" cap="small" dirty="0" err="1" smtClean="0"/>
              <a:t>atlab</a:t>
            </a:r>
            <a:endParaRPr lang="en-CA" cap="small" dirty="0" smtClean="0"/>
          </a:p>
          <a:p>
            <a:endParaRPr lang="en-CA" dirty="0"/>
          </a:p>
          <a:p>
            <a:r>
              <a:rPr lang="en-CA" dirty="0" smtClean="0"/>
              <a:t>Programming languages are </a:t>
            </a:r>
            <a:r>
              <a:rPr lang="en-CA" dirty="0" smtClean="0"/>
              <a:t>restricted to </a:t>
            </a:r>
            <a:r>
              <a:rPr lang="en-CA" dirty="0" smtClean="0"/>
              <a:t>the characters that appear on a standard </a:t>
            </a:r>
            <a:r>
              <a:rPr lang="en-CA" dirty="0" smtClean="0"/>
              <a:t>keyboard</a:t>
            </a:r>
          </a:p>
          <a:p>
            <a:pPr lvl="1"/>
            <a:r>
              <a:rPr lang="en-US" dirty="0" smtClean="0"/>
              <a:t>These are derived from </a:t>
            </a:r>
            <a:r>
              <a:rPr lang="en-US" cap="small" dirty="0" err="1" smtClean="0"/>
              <a:t>ascii</a:t>
            </a:r>
            <a:endParaRPr lang="en-US" cap="small" dirty="0" smtClean="0"/>
          </a:p>
          <a:p>
            <a:pPr lvl="2"/>
            <a:r>
              <a:rPr lang="en-US" dirty="0" smtClean="0"/>
              <a:t>The American </a:t>
            </a:r>
            <a:r>
              <a:rPr lang="en-US" dirty="0"/>
              <a:t>Standard Code for Information Interchange</a:t>
            </a:r>
            <a:endParaRPr lang="en-CA"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02478622"/>
      </p:ext>
    </p:extLst>
  </p:cSld>
  <p:clrMapOvr>
    <a:masterClrMapping/>
  </p:clrMapOvr>
  <mc:AlternateContent xmlns:mc="http://schemas.openxmlformats.org/markup-compatibility/2006">
    <mc:Choice xmlns:p14="http://schemas.microsoft.com/office/powerpoint/2010/main" Requires="p14">
      <p:transition spd="slow" p14:dur="2000" advTm="115999"/>
    </mc:Choice>
    <mc:Fallback>
      <p:transition spd="slow" advTm="115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Programming languages</a:t>
            </a:r>
            <a:endParaRPr lang="en-CA" dirty="0"/>
          </a:p>
        </p:txBody>
      </p:sp>
      <p:sp>
        <p:nvSpPr>
          <p:cNvPr id="3" name="Content Placeholder 2"/>
          <p:cNvSpPr>
            <a:spLocks noGrp="1"/>
          </p:cNvSpPr>
          <p:nvPr>
            <p:ph idx="1"/>
          </p:nvPr>
        </p:nvSpPr>
        <p:spPr/>
        <p:txBody>
          <a:bodyPr/>
          <a:lstStyle/>
          <a:p>
            <a:r>
              <a:rPr lang="en-CA" dirty="0" smtClean="0"/>
              <a:t>All of programming falls under the domain of mathematics</a:t>
            </a:r>
          </a:p>
          <a:p>
            <a:pPr lvl="1"/>
            <a:r>
              <a:rPr lang="en-CA" dirty="0" smtClean="0"/>
              <a:t>The </a:t>
            </a:r>
            <a:r>
              <a:rPr lang="en-CA" dirty="0" err="1" smtClean="0"/>
              <a:t>Cheriton</a:t>
            </a:r>
            <a:r>
              <a:rPr lang="en-CA" dirty="0" smtClean="0"/>
              <a:t> School of Computer Science is within the Faculty of Math</a:t>
            </a:r>
          </a:p>
          <a:p>
            <a:r>
              <a:rPr lang="en-CA" dirty="0" smtClean="0"/>
              <a:t>We cannot use mathematical notation in programming languages, and thus we must use other means of describing our intentions</a:t>
            </a:r>
          </a:p>
        </p:txBody>
      </p:sp>
      <p:graphicFrame>
        <p:nvGraphicFramePr>
          <p:cNvPr id="5" name="Table 4"/>
          <p:cNvGraphicFramePr>
            <a:graphicFrameLocks noGrp="1"/>
          </p:cNvGraphicFramePr>
          <p:nvPr>
            <p:extLst>
              <p:ext uri="{D42A27DB-BD31-4B8C-83A1-F6EECF244321}">
                <p14:modId xmlns:p14="http://schemas.microsoft.com/office/powerpoint/2010/main" val="3563323665"/>
              </p:ext>
            </p:extLst>
          </p:nvPr>
        </p:nvGraphicFramePr>
        <p:xfrm>
          <a:off x="2195737" y="3347928"/>
          <a:ext cx="4680520" cy="3393440"/>
        </p:xfrm>
        <a:graphic>
          <a:graphicData uri="http://schemas.openxmlformats.org/drawingml/2006/table">
            <a:tbl>
              <a:tblPr>
                <a:tableStyleId>{2D5ABB26-0587-4C30-8999-92F81FD0307C}</a:tableStyleId>
              </a:tblPr>
              <a:tblGrid>
                <a:gridCol w="1728192">
                  <a:extLst>
                    <a:ext uri="{9D8B030D-6E8A-4147-A177-3AD203B41FA5}">
                      <a16:colId xmlns:a16="http://schemas.microsoft.com/office/drawing/2014/main" xmlns="" val="20000"/>
                    </a:ext>
                  </a:extLst>
                </a:gridCol>
                <a:gridCol w="2952328">
                  <a:extLst>
                    <a:ext uri="{9D8B030D-6E8A-4147-A177-3AD203B41FA5}">
                      <a16:colId xmlns:a16="http://schemas.microsoft.com/office/drawing/2014/main" xmlns="" val="20001"/>
                    </a:ext>
                  </a:extLst>
                </a:gridCol>
              </a:tblGrid>
              <a:tr h="355392">
                <a:tc>
                  <a:txBody>
                    <a:bodyPr/>
                    <a:lstStyle/>
                    <a:p>
                      <a:r>
                        <a:rPr lang="en-CA" sz="1800" b="1" dirty="0" smtClean="0">
                          <a:latin typeface="Georgia" panose="02040502050405020303" pitchFamily="18" charset="0"/>
                          <a:cs typeface="Times New Roman" panose="02020603050405020304" pitchFamily="18" charset="0"/>
                        </a:rPr>
                        <a:t>Expression</a:t>
                      </a:r>
                      <a:endParaRPr lang="en-CA" sz="1800" b="1" dirty="0">
                        <a:latin typeface="Georgia" panose="02040502050405020303"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sz="1800" b="1" dirty="0" smtClean="0">
                          <a:latin typeface="Georgia" panose="02040502050405020303" pitchFamily="18" charset="0"/>
                          <a:cs typeface="Consolas" panose="020B0609020204030204" pitchFamily="49" charset="0"/>
                        </a:rPr>
                        <a:t>Representation</a:t>
                      </a:r>
                      <a:r>
                        <a:rPr lang="en-CA" sz="1800" b="1" baseline="0" dirty="0" smtClean="0">
                          <a:latin typeface="Georgia" panose="02040502050405020303" pitchFamily="18" charset="0"/>
                          <a:cs typeface="Consolas" panose="020B0609020204030204" pitchFamily="49" charset="0"/>
                        </a:rPr>
                        <a:t> in C++</a:t>
                      </a:r>
                      <a:endParaRPr lang="en-CA" sz="1800" b="1" dirty="0">
                        <a:latin typeface="Georgia" panose="02040502050405020303" pitchFamily="18" charset="0"/>
                        <a:cs typeface="Consolas" panose="020B0609020204030204" pitchFamily="49"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65760">
                <a:tc>
                  <a:txBody>
                    <a:bodyPr/>
                    <a:lstStyle/>
                    <a:p>
                      <a:pPr algn="ctr"/>
                      <a:r>
                        <a:rPr lang="en-CA" sz="1800" dirty="0" smtClean="0">
                          <a:latin typeface="Times New Roman" panose="02020603050405020304" pitchFamily="18" charset="0"/>
                          <a:cs typeface="Times New Roman" panose="02020603050405020304" pitchFamily="18" charset="0"/>
                        </a:rPr>
                        <a:t>2(</a:t>
                      </a:r>
                      <a:r>
                        <a:rPr lang="en-CA" sz="1800" i="1" dirty="0" smtClean="0">
                          <a:latin typeface="Times New Roman" panose="02020603050405020304" pitchFamily="18" charset="0"/>
                          <a:cs typeface="Times New Roman" panose="02020603050405020304" pitchFamily="18" charset="0"/>
                        </a:rPr>
                        <a:t>x</a:t>
                      </a:r>
                      <a:r>
                        <a:rPr lang="en-CA" sz="1800" i="0" dirty="0" smtClean="0">
                          <a:latin typeface="Times New Roman" panose="02020603050405020304" pitchFamily="18" charset="0"/>
                          <a:cs typeface="Times New Roman" panose="02020603050405020304" pitchFamily="18" charset="0"/>
                        </a:rPr>
                        <a:t> + </a:t>
                      </a:r>
                      <a:r>
                        <a:rPr lang="en-CA" sz="1800" i="1" dirty="0" smtClean="0">
                          <a:latin typeface="Times New Roman" panose="02020603050405020304" pitchFamily="18" charset="0"/>
                          <a:cs typeface="Times New Roman" panose="02020603050405020304" pitchFamily="18" charset="0"/>
                        </a:rPr>
                        <a:t>y</a:t>
                      </a:r>
                      <a:r>
                        <a:rPr lang="en-CA" sz="1800" i="0" dirty="0" smtClean="0">
                          <a:latin typeface="Times New Roman" panose="02020603050405020304" pitchFamily="18" charset="0"/>
                          <a:cs typeface="Times New Roman" panose="02020603050405020304" pitchFamily="18" charset="0"/>
                        </a:rPr>
                        <a:t>)</a:t>
                      </a:r>
                      <a:endParaRPr lang="en-CA" sz="1800"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tc>
                  <a:txBody>
                    <a:bodyPr/>
                    <a:lstStyle/>
                    <a:p>
                      <a:pPr algn="ctr"/>
                      <a:r>
                        <a:rPr lang="en-CA" sz="1800" dirty="0" smtClean="0">
                          <a:latin typeface="Consolas" panose="020B0609020204030204" pitchFamily="49" charset="0"/>
                          <a:cs typeface="Consolas" panose="020B0609020204030204" pitchFamily="49" charset="0"/>
                        </a:rPr>
                        <a:t>2*(x</a:t>
                      </a:r>
                      <a:r>
                        <a:rPr lang="en-CA" sz="1800" baseline="0" dirty="0" smtClean="0">
                          <a:latin typeface="Consolas" panose="020B0609020204030204" pitchFamily="49" charset="0"/>
                          <a:cs typeface="Consolas" panose="020B0609020204030204" pitchFamily="49" charset="0"/>
                        </a:rPr>
                        <a:t> + y)</a:t>
                      </a:r>
                      <a:endParaRPr lang="en-CA" sz="1800" dirty="0">
                        <a:latin typeface="Consolas" panose="020B0609020204030204" pitchFamily="49" charset="0"/>
                        <a:cs typeface="Consolas" panose="020B0609020204030204" pitchFamily="49"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640080">
                <a:tc>
                  <a:txBody>
                    <a:bodyPr/>
                    <a:lstStyle/>
                    <a:p>
                      <a:pPr algn="ctr"/>
                      <a:endParaRPr lang="en-CA" sz="1800" dirty="0" smtClean="0">
                        <a:latin typeface="Times New Roman" panose="02020603050405020304" pitchFamily="18" charset="0"/>
                        <a:cs typeface="Times New Roman" panose="02020603050405020304" pitchFamily="18" charset="0"/>
                      </a:endParaRPr>
                    </a:p>
                    <a:p>
                      <a:pPr algn="ctr"/>
                      <a:endParaRPr lang="en-CA" sz="1800" dirty="0">
                        <a:latin typeface="Times New Roman" panose="02020603050405020304" pitchFamily="18" charset="0"/>
                        <a:cs typeface="Times New Roman" panose="02020603050405020304" pitchFamily="18" charset="0"/>
                      </a:endParaRPr>
                    </a:p>
                  </a:txBody>
                  <a:tcPr/>
                </a:tc>
                <a:tc>
                  <a:txBody>
                    <a:bodyPr/>
                    <a:lstStyle/>
                    <a:p>
                      <a:pPr algn="ctr"/>
                      <a:r>
                        <a:rPr lang="en-CA" sz="1800" dirty="0" smtClean="0">
                          <a:latin typeface="Consolas" panose="020B0609020204030204" pitchFamily="49" charset="0"/>
                          <a:cs typeface="Consolas" panose="020B0609020204030204" pitchFamily="49" charset="0"/>
                        </a:rPr>
                        <a:t>(n*n*n)/3</a:t>
                      </a:r>
                    </a:p>
                  </a:txBody>
                  <a:tcPr anchor="ctr"/>
                </a:tc>
                <a:extLst>
                  <a:ext uri="{0D108BD9-81ED-4DB2-BD59-A6C34878D82A}">
                    <a16:rowId xmlns:a16="http://schemas.microsoft.com/office/drawing/2014/main" xmlns="" val="10002"/>
                  </a:ext>
                </a:extLst>
              </a:tr>
              <a:tr h="640080">
                <a:tc>
                  <a:txBody>
                    <a:bodyPr/>
                    <a:lstStyle/>
                    <a:p>
                      <a:pPr algn="ctr"/>
                      <a:endParaRPr lang="en-CA" sz="1800" dirty="0" smtClean="0">
                        <a:latin typeface="Times New Roman" panose="02020603050405020304" pitchFamily="18" charset="0"/>
                        <a:cs typeface="Times New Roman" panose="02020603050405020304" pitchFamily="18" charset="0"/>
                      </a:endParaRPr>
                    </a:p>
                    <a:p>
                      <a:pPr algn="ctr"/>
                      <a:endParaRPr lang="en-CA" sz="1800" dirty="0">
                        <a:latin typeface="Times New Roman" panose="02020603050405020304" pitchFamily="18" charset="0"/>
                        <a:cs typeface="Times New Roman" panose="02020603050405020304" pitchFamily="18" charset="0"/>
                      </a:endParaRPr>
                    </a:p>
                  </a:txBody>
                  <a:tcPr/>
                </a:tc>
                <a:tc>
                  <a:txBody>
                    <a:bodyPr/>
                    <a:lstStyle/>
                    <a:p>
                      <a:pPr algn="ctr"/>
                      <a:r>
                        <a:rPr lang="en-CA" sz="1800" dirty="0" smtClean="0">
                          <a:latin typeface="Consolas" panose="020B0609020204030204" pitchFamily="49" charset="0"/>
                          <a:cs typeface="Consolas" panose="020B0609020204030204" pitchFamily="49" charset="0"/>
                        </a:rPr>
                        <a:t>0.5*9.8*s*s</a:t>
                      </a:r>
                      <a:r>
                        <a:rPr lang="en-CA" sz="1800" baseline="0" dirty="0" smtClean="0">
                          <a:latin typeface="Consolas" panose="020B0609020204030204" pitchFamily="49" charset="0"/>
                          <a:cs typeface="Consolas" panose="020B0609020204030204" pitchFamily="49" charset="0"/>
                        </a:rPr>
                        <a:t> + v0*s</a:t>
                      </a:r>
                      <a:endParaRPr lang="en-CA" sz="1800" dirty="0">
                        <a:latin typeface="Consolas" panose="020B0609020204030204" pitchFamily="49" charset="0"/>
                        <a:cs typeface="Consolas" panose="020B0609020204030204" pitchFamily="49" charset="0"/>
                      </a:endParaRPr>
                    </a:p>
                  </a:txBody>
                  <a:tcPr anchor="ctr"/>
                </a:tc>
                <a:extLst>
                  <a:ext uri="{0D108BD9-81ED-4DB2-BD59-A6C34878D82A}">
                    <a16:rowId xmlns:a16="http://schemas.microsoft.com/office/drawing/2014/main" xmlns="" val="10003"/>
                  </a:ext>
                </a:extLst>
              </a:tr>
              <a:tr h="370840">
                <a:tc>
                  <a:txBody>
                    <a:bodyPr/>
                    <a:lstStyle/>
                    <a:p>
                      <a:pPr algn="ctr"/>
                      <a:r>
                        <a:rPr lang="en-CA" sz="1800" dirty="0" smtClean="0">
                          <a:latin typeface="Times New Roman" panose="02020603050405020304" pitchFamily="18" charset="0"/>
                          <a:cs typeface="Times New Roman" panose="02020603050405020304" pitchFamily="18" charset="0"/>
                        </a:rPr>
                        <a:t>sin(</a:t>
                      </a:r>
                      <a:r>
                        <a:rPr lang="en-CA" sz="1800" i="1" dirty="0" smtClean="0">
                          <a:latin typeface="Times New Roman" panose="02020603050405020304" pitchFamily="18" charset="0"/>
                          <a:cs typeface="Times New Roman" panose="02020603050405020304" pitchFamily="18" charset="0"/>
                        </a:rPr>
                        <a:t>x</a:t>
                      </a:r>
                      <a:r>
                        <a:rPr lang="en-CA" sz="1800" i="0" dirty="0" smtClean="0">
                          <a:latin typeface="Times New Roman" panose="02020603050405020304" pitchFamily="18" charset="0"/>
                          <a:cs typeface="Times New Roman" panose="02020603050405020304" pitchFamily="18" charset="0"/>
                        </a:rPr>
                        <a:t>)</a:t>
                      </a:r>
                      <a:endParaRPr lang="en-CA" sz="1800" dirty="0">
                        <a:latin typeface="Times New Roman" panose="02020603050405020304" pitchFamily="18" charset="0"/>
                        <a:cs typeface="Times New Roman" panose="02020603050405020304" pitchFamily="18" charset="0"/>
                      </a:endParaRPr>
                    </a:p>
                  </a:txBody>
                  <a:tcPr/>
                </a:tc>
                <a:tc>
                  <a:txBody>
                    <a:bodyPr/>
                    <a:lstStyle/>
                    <a:p>
                      <a:pPr algn="ctr"/>
                      <a:r>
                        <a:rPr lang="en-CA" sz="1800" dirty="0" smtClean="0">
                          <a:latin typeface="Consolas" panose="020B0609020204030204" pitchFamily="49" charset="0"/>
                          <a:cs typeface="Consolas" panose="020B0609020204030204" pitchFamily="49" charset="0"/>
                        </a:rPr>
                        <a:t>sin(x)</a:t>
                      </a:r>
                      <a:endParaRPr lang="en-CA" sz="1800" dirty="0">
                        <a:latin typeface="Consolas" panose="020B0609020204030204" pitchFamily="49" charset="0"/>
                        <a:cs typeface="Consolas" panose="020B0609020204030204" pitchFamily="49" charset="0"/>
                      </a:endParaRPr>
                    </a:p>
                  </a:txBody>
                  <a:tcPr anchor="ctr"/>
                </a:tc>
                <a:extLst>
                  <a:ext uri="{0D108BD9-81ED-4DB2-BD59-A6C34878D82A}">
                    <a16:rowId xmlns:a16="http://schemas.microsoft.com/office/drawing/2014/main" xmlns="" val="10004"/>
                  </a:ext>
                </a:extLst>
              </a:tr>
              <a:tr h="370840">
                <a:tc>
                  <a:txBody>
                    <a:bodyPr/>
                    <a:lstStyle/>
                    <a:p>
                      <a:pPr algn="ctr"/>
                      <a:r>
                        <a:rPr lang="en-CA" sz="1800" dirty="0" smtClean="0">
                          <a:latin typeface="Times New Roman" panose="02020603050405020304" pitchFamily="18" charset="0"/>
                          <a:cs typeface="Times New Roman" panose="02020603050405020304" pitchFamily="18" charset="0"/>
                        </a:rPr>
                        <a:t>|</a:t>
                      </a:r>
                      <a:r>
                        <a:rPr lang="en-CA" sz="1800" i="1" dirty="0" smtClean="0">
                          <a:latin typeface="Times New Roman" panose="02020603050405020304" pitchFamily="18" charset="0"/>
                          <a:cs typeface="Times New Roman" panose="02020603050405020304" pitchFamily="18" charset="0"/>
                        </a:rPr>
                        <a:t>x</a:t>
                      </a:r>
                      <a:r>
                        <a:rPr lang="en-CA" sz="1800" i="0" dirty="0" smtClean="0">
                          <a:latin typeface="Times New Roman" panose="02020603050405020304" pitchFamily="18" charset="0"/>
                          <a:cs typeface="Times New Roman" panose="02020603050405020304" pitchFamily="18" charset="0"/>
                        </a:rPr>
                        <a:t>|</a:t>
                      </a:r>
                      <a:endParaRPr lang="en-CA" sz="1800" dirty="0">
                        <a:latin typeface="Times New Roman" panose="02020603050405020304" pitchFamily="18" charset="0"/>
                        <a:cs typeface="Times New Roman" panose="02020603050405020304" pitchFamily="18" charset="0"/>
                      </a:endParaRPr>
                    </a:p>
                  </a:txBody>
                  <a:tcPr/>
                </a:tc>
                <a:tc>
                  <a:txBody>
                    <a:bodyPr/>
                    <a:lstStyle/>
                    <a:p>
                      <a:pPr algn="ctr"/>
                      <a:r>
                        <a:rPr lang="en-CA" sz="1800" dirty="0" smtClean="0">
                          <a:latin typeface="Consolas" panose="020B0609020204030204" pitchFamily="49" charset="0"/>
                          <a:cs typeface="Consolas" panose="020B0609020204030204" pitchFamily="49" charset="0"/>
                        </a:rPr>
                        <a:t>abs(x)</a:t>
                      </a:r>
                      <a:endParaRPr lang="en-CA" sz="1800" dirty="0">
                        <a:latin typeface="Consolas" panose="020B0609020204030204" pitchFamily="49" charset="0"/>
                        <a:cs typeface="Consolas" panose="020B0609020204030204" pitchFamily="49" charset="0"/>
                      </a:endParaRPr>
                    </a:p>
                  </a:txBody>
                  <a:tcPr anchor="ctr"/>
                </a:tc>
                <a:extLst>
                  <a:ext uri="{0D108BD9-81ED-4DB2-BD59-A6C34878D82A}">
                    <a16:rowId xmlns:a16="http://schemas.microsoft.com/office/drawing/2014/main" xmlns="" val="10005"/>
                  </a:ext>
                </a:extLst>
              </a:tr>
              <a:tr h="640080">
                <a:tc>
                  <a:txBody>
                    <a:bodyPr/>
                    <a:lstStyle/>
                    <a:p>
                      <a:pPr algn="ctr"/>
                      <a:endParaRPr lang="en-CA" sz="1800" dirty="0" smtClean="0">
                        <a:latin typeface="Times New Roman" panose="02020603050405020304" pitchFamily="18" charset="0"/>
                        <a:cs typeface="Times New Roman" panose="02020603050405020304" pitchFamily="18" charset="0"/>
                      </a:endParaRPr>
                    </a:p>
                    <a:p>
                      <a:pPr algn="ctr"/>
                      <a:endParaRPr lang="en-CA" sz="1800" dirty="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CA" sz="1800" dirty="0" smtClean="0">
                          <a:latin typeface="Consolas" panose="020B0609020204030204" pitchFamily="49" charset="0"/>
                          <a:cs typeface="Consolas" panose="020B0609020204030204" pitchFamily="49" charset="0"/>
                        </a:rPr>
                        <a:t>sqrt(x)</a:t>
                      </a:r>
                      <a:endParaRPr lang="en-CA" sz="1800" dirty="0">
                        <a:latin typeface="Consolas" panose="020B0609020204030204" pitchFamily="49" charset="0"/>
                        <a:cs typeface="Consolas" panose="020B0609020204030204" pitchFamily="49"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82649010"/>
              </p:ext>
            </p:extLst>
          </p:nvPr>
        </p:nvGraphicFramePr>
        <p:xfrm>
          <a:off x="2843809" y="4140015"/>
          <a:ext cx="504056" cy="648072"/>
        </p:xfrm>
        <a:graphic>
          <a:graphicData uri="http://schemas.openxmlformats.org/presentationml/2006/ole">
            <mc:AlternateContent xmlns:mc="http://schemas.openxmlformats.org/markup-compatibility/2006">
              <mc:Choice xmlns:v="urn:schemas-microsoft-com:vml" Requires="v">
                <p:oleObj spid="_x0000_s1107" name="Equation" r:id="rId6" imgW="190440" imgH="368280" progId="Equation.DSMT4">
                  <p:embed/>
                </p:oleObj>
              </mc:Choice>
              <mc:Fallback>
                <p:oleObj name="Equation" r:id="rId6" imgW="190440" imgH="36828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809" y="4140015"/>
                        <a:ext cx="504056" cy="648072"/>
                      </a:xfrm>
                      <a:prstGeom prst="rect">
                        <a:avLst/>
                      </a:prstGeom>
                      <a:noFill/>
                      <a:ln>
                        <a:noFill/>
                      </a:ln>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40941556"/>
              </p:ext>
            </p:extLst>
          </p:nvPr>
        </p:nvGraphicFramePr>
        <p:xfrm>
          <a:off x="2866960" y="6228247"/>
          <a:ext cx="361951" cy="334962"/>
        </p:xfrm>
        <a:graphic>
          <a:graphicData uri="http://schemas.openxmlformats.org/presentationml/2006/ole">
            <mc:AlternateContent xmlns:mc="http://schemas.openxmlformats.org/markup-compatibility/2006">
              <mc:Choice xmlns:v="urn:schemas-microsoft-com:vml" Requires="v">
                <p:oleObj spid="_x0000_s1108" name="Equation" r:id="rId8" imgW="215640" imgH="190440" progId="Equation.DSMT4">
                  <p:embed/>
                </p:oleObj>
              </mc:Choice>
              <mc:Fallback>
                <p:oleObj name="Equation" r:id="rId8" imgW="215640" imgH="190440" progId="Equation.DSMT4">
                  <p:embed/>
                  <p:pic>
                    <p:nvPicPr>
                      <p:cNvPr id="0" name="Object 6"/>
                      <p:cNvPicPr>
                        <a:picLocks noChangeAspect="1" noChangeArrowheads="1"/>
                      </p:cNvPicPr>
                      <p:nvPr/>
                    </p:nvPicPr>
                    <p:blipFill>
                      <a:blip r:embed="rId9"/>
                      <a:srcRect/>
                      <a:stretch>
                        <a:fillRect/>
                      </a:stretch>
                    </p:blipFill>
                    <p:spPr bwMode="auto">
                      <a:xfrm>
                        <a:off x="2866960" y="6228247"/>
                        <a:ext cx="361951" cy="334962"/>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678433170"/>
              </p:ext>
            </p:extLst>
          </p:nvPr>
        </p:nvGraphicFramePr>
        <p:xfrm>
          <a:off x="2483770" y="4716080"/>
          <a:ext cx="1152525" cy="603250"/>
        </p:xfrm>
        <a:graphic>
          <a:graphicData uri="http://schemas.openxmlformats.org/presentationml/2006/ole">
            <mc:AlternateContent xmlns:mc="http://schemas.openxmlformats.org/markup-compatibility/2006">
              <mc:Choice xmlns:v="urn:schemas-microsoft-com:vml" Requires="v">
                <p:oleObj spid="_x0000_s1109" name="Equation" r:id="rId10" imgW="685800" imgH="342720" progId="Equation.DSMT4">
                  <p:embed/>
                </p:oleObj>
              </mc:Choice>
              <mc:Fallback>
                <p:oleObj name="Equation" r:id="rId10" imgW="685800" imgH="342720" progId="Equation.DSMT4">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83770" y="4716080"/>
                        <a:ext cx="115252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1374196184"/>
      </p:ext>
    </p:extLst>
  </p:cSld>
  <p:clrMapOvr>
    <a:masterClrMapping/>
  </p:clrMapOvr>
  <mc:AlternateContent xmlns:mc="http://schemas.openxmlformats.org/markup-compatibility/2006">
    <mc:Choice xmlns:p14="http://schemas.microsoft.com/office/powerpoint/2010/main" Requires="p14">
      <p:transition spd="slow" p14:dur="2000" advTm="60597"/>
    </mc:Choice>
    <mc:Fallback>
      <p:transition spd="slow" advTm="60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Our first program</a:t>
            </a:r>
            <a:endParaRPr lang="en-CA" dirty="0"/>
          </a:p>
        </p:txBody>
      </p:sp>
      <p:sp>
        <p:nvSpPr>
          <p:cNvPr id="3" name="Content Placeholder 2"/>
          <p:cNvSpPr>
            <a:spLocks noGrp="1"/>
          </p:cNvSpPr>
          <p:nvPr>
            <p:ph idx="1"/>
          </p:nvPr>
        </p:nvSpPr>
        <p:spPr>
          <a:xfrm>
            <a:off x="1212005" y="1556794"/>
            <a:ext cx="6888387" cy="4525963"/>
          </a:xfrm>
        </p:spPr>
        <p:txBody>
          <a:bodyPr/>
          <a:lstStyle/>
          <a:p>
            <a:pPr marL="0" indent="0">
              <a:buNone/>
            </a:pPr>
            <a:r>
              <a:rPr lang="en-CA" dirty="0" smtClean="0">
                <a:solidFill>
                  <a:srgbClr val="7030A0"/>
                </a:solidFill>
                <a:latin typeface="Consolas" panose="020B0609020204030204" pitchFamily="49" charset="0"/>
                <a:cs typeface="Consolas" panose="020B0609020204030204" pitchFamily="49" charset="0"/>
              </a:rPr>
              <a:t>#include &lt;iostream&gt;</a:t>
            </a:r>
          </a:p>
          <a:p>
            <a:pPr marL="0" indent="0">
              <a:buNone/>
            </a:pPr>
            <a:endParaRPr lang="en-CA" dirty="0">
              <a:latin typeface="Consolas" panose="020B0609020204030204" pitchFamily="49" charset="0"/>
              <a:cs typeface="Consolas" panose="020B0609020204030204" pitchFamily="49" charset="0"/>
            </a:endParaRPr>
          </a:p>
          <a:p>
            <a:pPr marL="0" indent="0">
              <a:buNone/>
            </a:pPr>
            <a:r>
              <a:rPr lang="en-US" dirty="0" smtClean="0">
                <a:latin typeface="Consolas" panose="020B0609020204030204" pitchFamily="49" charset="0"/>
                <a:cs typeface="Consolas" panose="020B0609020204030204" pitchFamily="49" charset="0"/>
              </a:rPr>
              <a:t>// Function declarations</a:t>
            </a:r>
            <a:endParaRPr lang="en-CA" dirty="0" smtClean="0">
              <a:latin typeface="Consolas" panose="020B0609020204030204" pitchFamily="49" charset="0"/>
              <a:cs typeface="Consolas" panose="020B0609020204030204" pitchFamily="49" charset="0"/>
            </a:endParaRPr>
          </a:p>
          <a:p>
            <a:pPr marL="0" indent="0">
              <a:buNone/>
            </a:pPr>
            <a:r>
              <a:rPr lang="en-CA" dirty="0" err="1" smtClean="0">
                <a:latin typeface="Consolas" panose="020B0609020204030204" pitchFamily="49" charset="0"/>
                <a:cs typeface="Consolas" panose="020B0609020204030204" pitchFamily="49" charset="0"/>
              </a:rPr>
              <a:t>int</a:t>
            </a:r>
            <a:r>
              <a:rPr lang="en-CA" dirty="0" smtClean="0">
                <a:latin typeface="Consolas" panose="020B0609020204030204" pitchFamily="49" charset="0"/>
                <a:cs typeface="Consolas" panose="020B0609020204030204" pitchFamily="49" charset="0"/>
              </a:rPr>
              <a:t> </a:t>
            </a:r>
            <a:r>
              <a:rPr lang="en-CA" dirty="0" smtClean="0">
                <a:solidFill>
                  <a:srgbClr val="0070C0"/>
                </a:solidFill>
                <a:latin typeface="Consolas" panose="020B0609020204030204" pitchFamily="49" charset="0"/>
                <a:cs typeface="Consolas" panose="020B0609020204030204" pitchFamily="49" charset="0"/>
              </a:rPr>
              <a:t>main</a:t>
            </a:r>
            <a:r>
              <a:rPr lang="en-CA" dirty="0" smtClean="0">
                <a:latin typeface="Consolas" panose="020B0609020204030204" pitchFamily="49" charset="0"/>
                <a:cs typeface="Consolas" panose="020B0609020204030204" pitchFamily="49" charset="0"/>
              </a:rPr>
              <a:t>();</a:t>
            </a:r>
          </a:p>
          <a:p>
            <a:pPr marL="0" indent="0">
              <a:buNone/>
            </a:pPr>
            <a:endParaRPr lang="en-US" dirty="0" smtClean="0">
              <a:latin typeface="Consolas" panose="020B0609020204030204" pitchFamily="49" charset="0"/>
              <a:cs typeface="Consolas" panose="020B0609020204030204" pitchFamily="49" charset="0"/>
            </a:endParaRPr>
          </a:p>
          <a:p>
            <a:pPr marL="0" indent="0">
              <a:buNone/>
            </a:pPr>
            <a:r>
              <a:rPr lang="en-US" dirty="0" smtClean="0">
                <a:latin typeface="Consolas" panose="020B0609020204030204" pitchFamily="49" charset="0"/>
                <a:cs typeface="Consolas" panose="020B0609020204030204" pitchFamily="49" charset="0"/>
              </a:rPr>
              <a:t>// Function definitions</a:t>
            </a:r>
            <a:endParaRPr lang="en-CA" dirty="0">
              <a:latin typeface="Consolas" panose="020B0609020204030204" pitchFamily="49" charset="0"/>
              <a:cs typeface="Consolas" panose="020B0609020204030204" pitchFamily="49" charset="0"/>
            </a:endParaRPr>
          </a:p>
          <a:p>
            <a:pPr marL="0" indent="0">
              <a:buNone/>
            </a:pPr>
            <a:r>
              <a:rPr lang="en-CA" dirty="0" smtClean="0">
                <a:latin typeface="Consolas" panose="020B0609020204030204" pitchFamily="49" charset="0"/>
                <a:cs typeface="Consolas" panose="020B0609020204030204" pitchFamily="49" charset="0"/>
              </a:rPr>
              <a:t>int </a:t>
            </a:r>
            <a:r>
              <a:rPr lang="en-CA" dirty="0" smtClean="0">
                <a:solidFill>
                  <a:srgbClr val="0070C0"/>
                </a:solidFill>
                <a:latin typeface="Consolas" panose="020B0609020204030204" pitchFamily="49" charset="0"/>
                <a:cs typeface="Consolas" panose="020B0609020204030204" pitchFamily="49" charset="0"/>
              </a:rPr>
              <a:t>main</a:t>
            </a:r>
            <a:r>
              <a:rPr lang="en-CA" dirty="0" smtClean="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a:t>
            </a:r>
          </a:p>
          <a:p>
            <a:pPr marL="0"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 Display this text to the console</a:t>
            </a:r>
            <a:endParaRPr lang="en-CA" dirty="0" smtClean="0">
              <a:latin typeface="Consolas" panose="020B0609020204030204" pitchFamily="49" charset="0"/>
              <a:cs typeface="Consolas" panose="020B0609020204030204" pitchFamily="49" charset="0"/>
            </a:endParaRPr>
          </a:p>
          <a:p>
            <a:pPr marL="0" indent="0">
              <a:buNone/>
            </a:pPr>
            <a:r>
              <a:rPr lang="en-CA" dirty="0" smtClean="0">
                <a:latin typeface="Consolas" panose="020B0609020204030204" pitchFamily="49" charset="0"/>
                <a:cs typeface="Consolas" panose="020B0609020204030204" pitchFamily="49" charset="0"/>
              </a:rPr>
              <a:t>    </a:t>
            </a:r>
            <a:r>
              <a:rPr lang="en-CA" dirty="0" err="1" smtClean="0">
                <a:solidFill>
                  <a:srgbClr val="00B050"/>
                </a:solidFill>
                <a:latin typeface="Consolas" panose="020B0609020204030204" pitchFamily="49" charset="0"/>
                <a:cs typeface="Consolas" panose="020B0609020204030204" pitchFamily="49" charset="0"/>
              </a:rPr>
              <a:t>std</a:t>
            </a:r>
            <a:r>
              <a:rPr lang="en-CA" dirty="0" smtClean="0">
                <a:solidFill>
                  <a:srgbClr val="00B050"/>
                </a:solidFill>
                <a:latin typeface="Consolas" panose="020B0609020204030204" pitchFamily="49" charset="0"/>
                <a:cs typeface="Consolas" panose="020B0609020204030204" pitchFamily="49" charset="0"/>
              </a:rPr>
              <a:t>::cout </a:t>
            </a:r>
            <a:r>
              <a:rPr lang="en-CA" dirty="0" smtClean="0">
                <a:latin typeface="Consolas" panose="020B0609020204030204" pitchFamily="49" charset="0"/>
                <a:cs typeface="Consolas" panose="020B0609020204030204" pitchFamily="49" charset="0"/>
              </a:rPr>
              <a:t>&lt;&lt; </a:t>
            </a:r>
            <a:r>
              <a:rPr lang="en-CA" dirty="0" smtClean="0">
                <a:solidFill>
                  <a:schemeClr val="accent6">
                    <a:lumMod val="75000"/>
                  </a:schemeClr>
                </a:solidFill>
                <a:latin typeface="Consolas" panose="020B0609020204030204" pitchFamily="49" charset="0"/>
                <a:cs typeface="Consolas" panose="020B0609020204030204" pitchFamily="49" charset="0"/>
              </a:rPr>
              <a:t>"Hello world</a:t>
            </a:r>
            <a:r>
              <a:rPr lang="en-CA" dirty="0" smtClean="0">
                <a:solidFill>
                  <a:schemeClr val="accent6">
                    <a:lumMod val="75000"/>
                  </a:schemeClr>
                </a:solidFill>
                <a:latin typeface="Consolas" panose="020B0609020204030204" pitchFamily="49" charset="0"/>
                <a:cs typeface="Consolas" panose="020B0609020204030204" pitchFamily="49" charset="0"/>
              </a:rPr>
              <a:t>!"</a:t>
            </a:r>
            <a:r>
              <a:rPr lang="en-CA" dirty="0" smtClean="0">
                <a:solidFill>
                  <a:srgbClr val="00B050"/>
                </a:solidFill>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&lt;&lt; </a:t>
            </a:r>
            <a:r>
              <a:rPr lang="en-CA" dirty="0" smtClean="0">
                <a:solidFill>
                  <a:srgbClr val="00B050"/>
                </a:solidFill>
                <a:latin typeface="Consolas" panose="020B0609020204030204" pitchFamily="49" charset="0"/>
                <a:cs typeface="Consolas" panose="020B0609020204030204" pitchFamily="49" charset="0"/>
              </a:rPr>
              <a:t>std::endl</a:t>
            </a:r>
            <a:r>
              <a:rPr lang="en-CA" dirty="0" smtClean="0">
                <a:latin typeface="Consolas" panose="020B0609020204030204" pitchFamily="49" charset="0"/>
                <a:cs typeface="Consolas" panose="020B0609020204030204" pitchFamily="49" charset="0"/>
              </a:rPr>
              <a:t>;</a:t>
            </a:r>
          </a:p>
          <a:p>
            <a:pPr marL="0" indent="0">
              <a:buNone/>
            </a:pPr>
            <a:endParaRPr lang="en-CA" dirty="0">
              <a:latin typeface="Consolas" panose="020B0609020204030204" pitchFamily="49" charset="0"/>
              <a:cs typeface="Consolas" panose="020B0609020204030204" pitchFamily="49" charset="0"/>
            </a:endParaRPr>
          </a:p>
          <a:p>
            <a:pPr marL="0" indent="0">
              <a:buNone/>
            </a:pPr>
            <a:r>
              <a:rPr lang="en-CA" dirty="0" smtClean="0">
                <a:solidFill>
                  <a:srgbClr val="0070C0"/>
                </a:solidFill>
                <a:latin typeface="Consolas" panose="020B0609020204030204" pitchFamily="49" charset="0"/>
                <a:cs typeface="Consolas" panose="020B0609020204030204" pitchFamily="49" charset="0"/>
              </a:rPr>
              <a:t>    return</a:t>
            </a:r>
            <a:r>
              <a:rPr lang="en-CA" dirty="0" smtClean="0">
                <a:latin typeface="Consolas" panose="020B0609020204030204" pitchFamily="49" charset="0"/>
                <a:cs typeface="Consolas" panose="020B0609020204030204" pitchFamily="49" charset="0"/>
              </a:rPr>
              <a:t> </a:t>
            </a:r>
            <a:r>
              <a:rPr lang="en-CA" dirty="0" smtClean="0">
                <a:solidFill>
                  <a:schemeClr val="accent6">
                    <a:lumMod val="75000"/>
                  </a:schemeClr>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a:t>
            </a:r>
          </a:p>
          <a:p>
            <a:pPr marL="0" indent="0">
              <a:buNone/>
            </a:pPr>
            <a:r>
              <a:rPr lang="en-CA" dirty="0">
                <a:latin typeface="Consolas" panose="020B0609020204030204" pitchFamily="49" charset="0"/>
                <a:cs typeface="Consolas" panose="020B0609020204030204" pitchFamily="49" charset="0"/>
              </a:rPr>
              <a:t>}</a:t>
            </a:r>
            <a:endParaRPr lang="en-CA" dirty="0" smtClean="0">
              <a:latin typeface="Consolas" panose="020B0609020204030204" pitchFamily="49" charset="0"/>
              <a:cs typeface="Consolas" panose="020B0609020204030204" pitchFamily="49" charset="0"/>
            </a:endParaRPr>
          </a:p>
        </p:txBody>
      </p:sp>
      <p:sp>
        <p:nvSpPr>
          <p:cNvPr id="5" name="Rounded Rectangle 4"/>
          <p:cNvSpPr/>
          <p:nvPr/>
        </p:nvSpPr>
        <p:spPr>
          <a:xfrm>
            <a:off x="1187624" y="1484784"/>
            <a:ext cx="3600400" cy="158417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1187624" y="3356992"/>
            <a:ext cx="6552728" cy="26755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4491614" y="1276248"/>
            <a:ext cx="4469493" cy="1015663"/>
          </a:xfrm>
          <a:prstGeom prst="rect">
            <a:avLst/>
          </a:prstGeom>
        </p:spPr>
        <p:txBody>
          <a:bodyPr wrap="none">
            <a:spAutoFit/>
          </a:bodyPr>
          <a:lstStyle/>
          <a:p>
            <a:r>
              <a:rPr lang="en-CA" sz="2000" dirty="0" smtClean="0">
                <a:solidFill>
                  <a:srgbClr val="0070C0"/>
                </a:solidFill>
                <a:latin typeface="Georgia" panose="02040502050405020303" pitchFamily="18" charset="0"/>
                <a:ea typeface="+mj-ea"/>
                <a:cs typeface="Arial" pitchFamily="34" charset="0"/>
              </a:rPr>
              <a:t>Comments allow for the programmer</a:t>
            </a:r>
          </a:p>
          <a:p>
            <a:r>
              <a:rPr lang="en-US" sz="2000" dirty="0" smtClean="0">
                <a:solidFill>
                  <a:srgbClr val="0070C0"/>
                </a:solidFill>
                <a:latin typeface="Georgia" panose="02040502050405020303" pitchFamily="18" charset="0"/>
                <a:ea typeface="+mj-ea"/>
                <a:cs typeface="Arial" pitchFamily="34" charset="0"/>
              </a:rPr>
              <a:t>to add commentary in English</a:t>
            </a:r>
          </a:p>
          <a:p>
            <a:r>
              <a:rPr lang="en-US" sz="2000" dirty="0" smtClean="0">
                <a:solidFill>
                  <a:srgbClr val="0070C0"/>
                </a:solidFill>
                <a:latin typeface="Georgia" panose="02040502050405020303" pitchFamily="18" charset="0"/>
                <a:ea typeface="+mj-ea"/>
                <a:cs typeface="Arial" pitchFamily="34" charset="0"/>
              </a:rPr>
              <a:t>  – these are not part of the program</a:t>
            </a:r>
            <a:endParaRPr lang="en-CA" sz="1400" dirty="0">
              <a:solidFill>
                <a:srgbClr val="0070C0"/>
              </a:solidFill>
            </a:endParaRPr>
          </a:p>
        </p:txBody>
      </p:sp>
      <p:cxnSp>
        <p:nvCxnSpPr>
          <p:cNvPr id="10" name="Straight Arrow Connector 9"/>
          <p:cNvCxnSpPr/>
          <p:nvPr/>
        </p:nvCxnSpPr>
        <p:spPr>
          <a:xfrm flipH="1">
            <a:off x="3779912" y="1934588"/>
            <a:ext cx="711702" cy="36004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283968" y="2312384"/>
            <a:ext cx="919596" cy="1075932"/>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644008" y="2335312"/>
            <a:ext cx="1063612" cy="1796012"/>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1241876" y="2322246"/>
            <a:ext cx="3501890" cy="3516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ounded Rectangle 16"/>
          <p:cNvSpPr/>
          <p:nvPr/>
        </p:nvSpPr>
        <p:spPr>
          <a:xfrm>
            <a:off x="1232014" y="3392010"/>
            <a:ext cx="3501890" cy="3516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ounded Rectangle 17"/>
          <p:cNvSpPr/>
          <p:nvPr/>
        </p:nvSpPr>
        <p:spPr>
          <a:xfrm>
            <a:off x="1790190" y="4149080"/>
            <a:ext cx="5086066" cy="3516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25202558"/>
      </p:ext>
    </p:extLst>
  </p:cSld>
  <p:clrMapOvr>
    <a:masterClrMapping/>
  </p:clrMapOvr>
  <mc:AlternateContent xmlns:mc="http://schemas.openxmlformats.org/markup-compatibility/2006">
    <mc:Choice xmlns:p14="http://schemas.microsoft.com/office/powerpoint/2010/main" Requires="p14">
      <p:transition spd="slow" p14:dur="2000" advTm="108212"/>
    </mc:Choice>
    <mc:Fallback>
      <p:transition spd="slow" advTm="108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20"/>
                </p:tgtEl>
              </p:cMediaNode>
            </p:audio>
          </p:childTnLst>
        </p:cTn>
      </p:par>
    </p:tnLst>
    <p:bldLst>
      <p:bldP spid="5" grpId="0" animBg="1"/>
      <p:bldP spid="5" grpId="1" animBg="1"/>
      <p:bldP spid="6" grpId="0" animBg="1"/>
      <p:bldP spid="6" grpId="1" animBg="1"/>
      <p:bldP spid="8" grpId="0"/>
      <p:bldP spid="16" grpId="0" animBg="1"/>
      <p:bldP spid="16" grpId="1" animBg="1"/>
      <p:bldP spid="17" grpId="0" animBg="1"/>
      <p:bldP spid="17" grpId="1"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Our first program</a:t>
            </a:r>
          </a:p>
        </p:txBody>
      </p:sp>
      <p:sp>
        <p:nvSpPr>
          <p:cNvPr id="3" name="Content Placeholder 2"/>
          <p:cNvSpPr>
            <a:spLocks noGrp="1"/>
          </p:cNvSpPr>
          <p:nvPr>
            <p:ph idx="1"/>
          </p:nvPr>
        </p:nvSpPr>
        <p:spPr/>
        <p:txBody>
          <a:bodyPr/>
          <a:lstStyle/>
          <a:p>
            <a:r>
              <a:rPr lang="en-CA" dirty="0" smtClean="0"/>
              <a:t>There are </a:t>
            </a:r>
            <a:r>
              <a:rPr lang="en-CA" dirty="0" smtClean="0"/>
              <a:t>three approaches </a:t>
            </a:r>
            <a:r>
              <a:rPr lang="en-CA" dirty="0" smtClean="0"/>
              <a:t>we can take </a:t>
            </a:r>
            <a:r>
              <a:rPr lang="en-CA" dirty="0" smtClean="0"/>
              <a:t>to authoring, compiling, executing and testing </a:t>
            </a:r>
            <a:r>
              <a:rPr lang="en-CA" dirty="0" smtClean="0"/>
              <a:t>this code:</a:t>
            </a:r>
          </a:p>
          <a:p>
            <a:pPr lvl="1"/>
            <a:r>
              <a:rPr lang="en-CA" dirty="0" smtClean="0"/>
              <a:t>Using an Integrated Development Environment (</a:t>
            </a:r>
            <a:r>
              <a:rPr lang="en-CA" cap="small" dirty="0" smtClean="0"/>
              <a:t>ide</a:t>
            </a:r>
            <a:r>
              <a:rPr lang="en-CA" dirty="0" smtClean="0"/>
              <a:t>)</a:t>
            </a:r>
          </a:p>
          <a:p>
            <a:pPr lvl="2"/>
            <a:r>
              <a:rPr lang="en-CA" dirty="0" smtClean="0"/>
              <a:t>We will use Eclipse in the laboratories</a:t>
            </a:r>
          </a:p>
          <a:p>
            <a:pPr lvl="1"/>
            <a:r>
              <a:rPr lang="en-CA" dirty="0" smtClean="0"/>
              <a:t>Using an on-line compiler such as </a:t>
            </a:r>
            <a:r>
              <a:rPr lang="en-CA" dirty="0" smtClean="0">
                <a:hlinkClick r:id="rId5"/>
              </a:rPr>
              <a:t>https://repl.it</a:t>
            </a:r>
            <a:r>
              <a:rPr lang="en-CA" dirty="0" smtClean="0">
                <a:hlinkClick r:id="rId5"/>
              </a:rPr>
              <a:t>/</a:t>
            </a:r>
            <a:endParaRPr lang="en-CA" dirty="0" smtClean="0"/>
          </a:p>
          <a:p>
            <a:pPr lvl="1"/>
            <a:r>
              <a:rPr lang="en-US" dirty="0" smtClean="0"/>
              <a:t>Using a text editor (</a:t>
            </a:r>
            <a:r>
              <a:rPr lang="en-US" dirty="0" smtClean="0">
                <a:latin typeface="Consolas" panose="020B0609020204030204" pitchFamily="49" charset="0"/>
              </a:rPr>
              <a:t>vi</a:t>
            </a:r>
            <a:r>
              <a:rPr lang="en-US" dirty="0" smtClean="0"/>
              <a:t>) and a command-line compiler (</a:t>
            </a:r>
            <a:r>
              <a:rPr lang="en-US" dirty="0" err="1" smtClean="0">
                <a:latin typeface="Consolas" panose="020B0609020204030204" pitchFamily="49" charset="0"/>
              </a:rPr>
              <a:t>gcc</a:t>
            </a:r>
            <a:r>
              <a:rPr lang="en-US" dirty="0" smtClean="0"/>
              <a:t>)</a:t>
            </a:r>
            <a:endParaRPr lang="en-CA" dirty="0" smtClean="0"/>
          </a:p>
          <a:p>
            <a:endParaRPr lang="en-CA" dirty="0" smtClean="0"/>
          </a:p>
          <a:p>
            <a:r>
              <a:rPr lang="en-CA" dirty="0" smtClean="0"/>
              <a:t>On-line </a:t>
            </a:r>
            <a:r>
              <a:rPr lang="en-CA" dirty="0"/>
              <a:t>compilers, however:</a:t>
            </a:r>
          </a:p>
          <a:p>
            <a:pPr lvl="1"/>
            <a:r>
              <a:rPr lang="en-CA" dirty="0"/>
              <a:t>May not always be available</a:t>
            </a:r>
          </a:p>
          <a:p>
            <a:pPr lvl="1"/>
            <a:r>
              <a:rPr lang="en-CA" dirty="0" smtClean="0"/>
              <a:t>Become increasingly useless </a:t>
            </a:r>
            <a:r>
              <a:rPr lang="en-CA" dirty="0"/>
              <a:t>for larger projects</a:t>
            </a:r>
          </a:p>
          <a:p>
            <a:pPr marL="0" indent="0">
              <a:buNone/>
            </a:pPr>
            <a:endParaRPr lang="en-CA"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58655713"/>
      </p:ext>
    </p:extLst>
  </p:cSld>
  <p:clrMapOvr>
    <a:masterClrMapping/>
  </p:clrMapOvr>
  <mc:AlternateContent xmlns:mc="http://schemas.openxmlformats.org/markup-compatibility/2006">
    <mc:Choice xmlns:p14="http://schemas.microsoft.com/office/powerpoint/2010/main" Requires="p14">
      <p:transition spd="slow" p14:dur="2000" advTm="179386"/>
    </mc:Choice>
    <mc:Fallback>
      <p:transition spd="slow" advTm="179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Our first program</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55" y="1161892"/>
            <a:ext cx="8873333" cy="4400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35503452"/>
      </p:ext>
    </p:extLst>
  </p:cSld>
  <p:clrMapOvr>
    <a:masterClrMapping/>
  </p:clrMapOvr>
  <mc:AlternateContent xmlns:mc="http://schemas.openxmlformats.org/markup-compatibility/2006">
    <mc:Choice xmlns:p14="http://schemas.microsoft.com/office/powerpoint/2010/main" Requires="p14">
      <p:transition spd="slow" p14:dur="2000" advTm="28949"/>
    </mc:Choice>
    <mc:Fallback>
      <p:transition spd="slow" advTm="28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Our first program</a:t>
            </a:r>
          </a:p>
        </p:txBody>
      </p:sp>
      <p:sp>
        <p:nvSpPr>
          <p:cNvPr id="3" name="Content Placeholder 2"/>
          <p:cNvSpPr>
            <a:spLocks noGrp="1"/>
          </p:cNvSpPr>
          <p:nvPr>
            <p:ph idx="1"/>
          </p:nvPr>
        </p:nvSpPr>
        <p:spPr/>
        <p:txBody>
          <a:bodyPr/>
          <a:lstStyle/>
          <a:p>
            <a:r>
              <a:rPr lang="en-CA" dirty="0" smtClean="0"/>
              <a:t>When you select the </a:t>
            </a:r>
            <a:r>
              <a:rPr lang="en-CA" b="1" dirty="0" smtClean="0">
                <a:solidFill>
                  <a:srgbClr val="0070C0"/>
                </a:solidFill>
                <a:latin typeface="Arial" panose="020B0604020202020204" pitchFamily="34" charset="0"/>
              </a:rPr>
              <a:t>Run</a:t>
            </a:r>
            <a:r>
              <a:rPr lang="en-CA" dirty="0" smtClean="0"/>
              <a:t> button, text is printed to the console output</a:t>
            </a:r>
          </a:p>
          <a:p>
            <a:endParaRPr lang="en-CA" dirty="0"/>
          </a:p>
          <a:p>
            <a:endParaRPr lang="en-CA" dirty="0" smtClean="0"/>
          </a:p>
          <a:p>
            <a:endParaRPr lang="en-CA" dirty="0"/>
          </a:p>
          <a:p>
            <a:endParaRPr lang="en-CA" dirty="0" smtClean="0"/>
          </a:p>
          <a:p>
            <a:endParaRPr lang="en-CA" dirty="0"/>
          </a:p>
          <a:p>
            <a:endParaRPr lang="en-CA" dirty="0" smtClean="0"/>
          </a:p>
          <a:p>
            <a:endParaRPr lang="en-CA" dirty="0"/>
          </a:p>
          <a:p>
            <a:pPr lvl="1"/>
            <a:r>
              <a:rPr lang="en-CA" dirty="0" smtClean="0"/>
              <a:t>Question: What is happening behind the scene?</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0760" t="9796" b="57934"/>
          <a:stretch/>
        </p:blipFill>
        <p:spPr>
          <a:xfrm>
            <a:off x="1763688" y="2492896"/>
            <a:ext cx="5406824" cy="220658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77478680"/>
      </p:ext>
    </p:extLst>
  </p:cSld>
  <p:clrMapOvr>
    <a:masterClrMapping/>
  </p:clrMapOvr>
  <mc:AlternateContent xmlns:mc="http://schemas.openxmlformats.org/markup-compatibility/2006">
    <mc:Choice xmlns:p14="http://schemas.microsoft.com/office/powerpoint/2010/main" Requires="p14">
      <p:transition spd="slow" p14:dur="2000" advTm="49891"/>
    </mc:Choice>
    <mc:Fallback>
      <p:transition spd="slow" advTm="49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in generating an executable program</a:t>
            </a:r>
            <a:endParaRPr lang="en-US" dirty="0"/>
          </a:p>
        </p:txBody>
      </p:sp>
      <p:sp>
        <p:nvSpPr>
          <p:cNvPr id="3" name="Content Placeholder 2"/>
          <p:cNvSpPr>
            <a:spLocks noGrp="1"/>
          </p:cNvSpPr>
          <p:nvPr>
            <p:ph idx="1"/>
          </p:nvPr>
        </p:nvSpPr>
        <p:spPr>
          <a:xfrm>
            <a:off x="457200" y="1600203"/>
            <a:ext cx="4834880" cy="4525963"/>
          </a:xfrm>
        </p:spPr>
        <p:txBody>
          <a:bodyPr>
            <a:normAutofit/>
          </a:bodyPr>
          <a:lstStyle/>
          <a:p>
            <a:r>
              <a:rPr lang="en-US" dirty="0" smtClean="0"/>
              <a:t>The program undergoes the following four steps in order to create an executable program that you can run</a:t>
            </a:r>
          </a:p>
          <a:p>
            <a:pPr lvl="1"/>
            <a:r>
              <a:rPr lang="en-US" dirty="0" smtClean="0"/>
              <a:t>Step 1: Creating the program using a programming language, and writing it using an editor</a:t>
            </a:r>
          </a:p>
        </p:txBody>
      </p:sp>
      <p:sp>
        <p:nvSpPr>
          <p:cNvPr id="17" name="Folded Corner 16"/>
          <p:cNvSpPr/>
          <p:nvPr/>
        </p:nvSpPr>
        <p:spPr>
          <a:xfrm>
            <a:off x="6192181" y="1628803"/>
            <a:ext cx="1584176" cy="936104"/>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0" rIns="91423" bIns="45710" rtlCol="0" anchor="ctr"/>
          <a:lstStyle/>
          <a:p>
            <a:pPr algn="ctr"/>
            <a:r>
              <a:rPr lang="en-US" dirty="0" smtClean="0">
                <a:ln w="0"/>
                <a:solidFill>
                  <a:schemeClr val="tx1"/>
                </a:solidFill>
                <a:effectLst>
                  <a:outerShdw blurRad="38100" dist="19050" dir="2700000" algn="tl" rotWithShape="0">
                    <a:schemeClr val="dk1">
                      <a:alpha val="40000"/>
                    </a:schemeClr>
                  </a:outerShdw>
                </a:effectLst>
                <a:latin typeface="Georgia" panose="02040502050405020303" pitchFamily="18" charset="0"/>
              </a:rPr>
              <a:t>Program Code</a:t>
            </a:r>
            <a:endParaRPr lang="en-US" dirty="0">
              <a:ln w="0"/>
              <a:solidFill>
                <a:schemeClr val="tx1"/>
              </a:solidFill>
              <a:effectLst>
                <a:outerShdw blurRad="38100" dist="19050" dir="2700000" algn="tl" rotWithShape="0">
                  <a:schemeClr val="dk1">
                    <a:alpha val="40000"/>
                  </a:schemeClr>
                </a:outerShdw>
              </a:effectLst>
              <a:latin typeface="Georgia" panose="02040502050405020303"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34315245"/>
      </p:ext>
    </p:extLst>
  </p:cSld>
  <p:clrMapOvr>
    <a:masterClrMapping/>
  </p:clrMapOvr>
  <mc:AlternateContent xmlns:mc="http://schemas.openxmlformats.org/markup-compatibility/2006">
    <mc:Choice xmlns:p14="http://schemas.microsoft.com/office/powerpoint/2010/main" Requires="p14">
      <p:transition spd="slow" p14:dur="2000" advTm="23353"/>
    </mc:Choice>
    <mc:Fallback>
      <p:transition spd="slow" advTm="23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in generating an executable program</a:t>
            </a:r>
            <a:endParaRPr lang="en-US" dirty="0"/>
          </a:p>
        </p:txBody>
      </p:sp>
      <p:sp>
        <p:nvSpPr>
          <p:cNvPr id="3" name="Content Placeholder 2"/>
          <p:cNvSpPr>
            <a:spLocks noGrp="1"/>
          </p:cNvSpPr>
          <p:nvPr>
            <p:ph idx="1"/>
          </p:nvPr>
        </p:nvSpPr>
        <p:spPr>
          <a:xfrm>
            <a:off x="457200" y="1600203"/>
            <a:ext cx="4834880" cy="4525963"/>
          </a:xfrm>
        </p:spPr>
        <p:txBody>
          <a:bodyPr>
            <a:normAutofit/>
          </a:bodyPr>
          <a:lstStyle/>
          <a:p>
            <a:r>
              <a:rPr lang="en-US" dirty="0" smtClean="0"/>
              <a:t>The program undergoes the following four steps in order to create an executable program that you can run</a:t>
            </a:r>
          </a:p>
          <a:p>
            <a:pPr lvl="1"/>
            <a:r>
              <a:rPr lang="en-US" dirty="0" smtClean="0"/>
              <a:t>Step 1: Creating the program using a programming language, and writing it using an editor</a:t>
            </a:r>
          </a:p>
          <a:p>
            <a:pPr lvl="1"/>
            <a:r>
              <a:rPr lang="en-US" dirty="0" smtClean="0"/>
              <a:t>Step 2: Compiling the program into machine-language code</a:t>
            </a:r>
            <a:endParaRPr lang="en-US" dirty="0"/>
          </a:p>
        </p:txBody>
      </p:sp>
      <p:sp>
        <p:nvSpPr>
          <p:cNvPr id="5" name="Rectangle 4"/>
          <p:cNvSpPr/>
          <p:nvPr/>
        </p:nvSpPr>
        <p:spPr>
          <a:xfrm>
            <a:off x="6192181" y="2933650"/>
            <a:ext cx="1584176" cy="9361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0" rIns="91423" bIns="45710" rtlCol="0" anchor="ctr"/>
          <a:lstStyle/>
          <a:p>
            <a:pPr algn="ctr"/>
            <a:r>
              <a:rPr lang="en-US" dirty="0" smtClean="0">
                <a:ln w="0"/>
                <a:solidFill>
                  <a:schemeClr val="tx1"/>
                </a:solidFill>
                <a:effectLst>
                  <a:outerShdw blurRad="38100" dist="19050" dir="2700000" algn="tl" rotWithShape="0">
                    <a:schemeClr val="dk1">
                      <a:alpha val="40000"/>
                    </a:schemeClr>
                  </a:outerShdw>
                </a:effectLst>
                <a:latin typeface="Georgia" panose="02040502050405020303" pitchFamily="18" charset="0"/>
              </a:rPr>
              <a:t>Compiler</a:t>
            </a:r>
            <a:endParaRPr lang="en-US" dirty="0">
              <a:ln w="0"/>
              <a:solidFill>
                <a:schemeClr val="tx1"/>
              </a:solidFill>
              <a:effectLst>
                <a:outerShdw blurRad="38100" dist="19050" dir="2700000" algn="tl" rotWithShape="0">
                  <a:schemeClr val="dk1">
                    <a:alpha val="40000"/>
                  </a:schemeClr>
                </a:outerShdw>
              </a:effectLst>
              <a:latin typeface="Georgia" panose="02040502050405020303" pitchFamily="18" charset="0"/>
            </a:endParaRPr>
          </a:p>
        </p:txBody>
      </p:sp>
      <p:cxnSp>
        <p:nvCxnSpPr>
          <p:cNvPr id="11" name="Straight Arrow Connector 10"/>
          <p:cNvCxnSpPr>
            <a:endCxn id="5" idx="0"/>
          </p:cNvCxnSpPr>
          <p:nvPr/>
        </p:nvCxnSpPr>
        <p:spPr>
          <a:xfrm>
            <a:off x="6984268" y="2564904"/>
            <a:ext cx="0" cy="3687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Folded Corner 16"/>
          <p:cNvSpPr/>
          <p:nvPr/>
        </p:nvSpPr>
        <p:spPr>
          <a:xfrm>
            <a:off x="6192181" y="1628803"/>
            <a:ext cx="1584176" cy="936104"/>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0" rIns="91423" bIns="45710" rtlCol="0" anchor="ctr"/>
          <a:lstStyle/>
          <a:p>
            <a:pPr algn="ctr"/>
            <a:r>
              <a:rPr lang="en-US" dirty="0" smtClean="0">
                <a:ln w="0"/>
                <a:solidFill>
                  <a:schemeClr val="tx1"/>
                </a:solidFill>
                <a:effectLst>
                  <a:outerShdw blurRad="38100" dist="19050" dir="2700000" algn="tl" rotWithShape="0">
                    <a:schemeClr val="dk1">
                      <a:alpha val="40000"/>
                    </a:schemeClr>
                  </a:outerShdw>
                </a:effectLst>
                <a:latin typeface="Georgia" panose="02040502050405020303" pitchFamily="18" charset="0"/>
              </a:rPr>
              <a:t>Program Code</a:t>
            </a:r>
            <a:endParaRPr lang="en-US" dirty="0">
              <a:ln w="0"/>
              <a:solidFill>
                <a:schemeClr val="tx1"/>
              </a:solidFill>
              <a:effectLst>
                <a:outerShdw blurRad="38100" dist="19050" dir="2700000" algn="tl" rotWithShape="0">
                  <a:schemeClr val="dk1">
                    <a:alpha val="40000"/>
                  </a:schemeClr>
                </a:outerShdw>
              </a:effectLst>
              <a:latin typeface="Georgia" panose="02040502050405020303"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31201608"/>
      </p:ext>
    </p:extLst>
  </p:cSld>
  <p:clrMapOvr>
    <a:masterClrMapping/>
  </p:clrMapOvr>
  <mc:AlternateContent xmlns:mc="http://schemas.openxmlformats.org/markup-compatibility/2006">
    <mc:Choice xmlns:p14="http://schemas.microsoft.com/office/powerpoint/2010/main" Requires="p14">
      <p:transition spd="slow" p14:dur="2000" advTm="13950"/>
    </mc:Choice>
    <mc:Fallback>
      <p:transition spd="slow" advTm="13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in generating an executable program</a:t>
            </a:r>
            <a:endParaRPr lang="en-US" dirty="0"/>
          </a:p>
        </p:txBody>
      </p:sp>
      <p:sp>
        <p:nvSpPr>
          <p:cNvPr id="3" name="Content Placeholder 2"/>
          <p:cNvSpPr>
            <a:spLocks noGrp="1"/>
          </p:cNvSpPr>
          <p:nvPr>
            <p:ph idx="1"/>
          </p:nvPr>
        </p:nvSpPr>
        <p:spPr>
          <a:xfrm>
            <a:off x="457200" y="1600203"/>
            <a:ext cx="4834880" cy="4525963"/>
          </a:xfrm>
        </p:spPr>
        <p:txBody>
          <a:bodyPr>
            <a:normAutofit/>
          </a:bodyPr>
          <a:lstStyle/>
          <a:p>
            <a:r>
              <a:rPr lang="en-US" dirty="0" smtClean="0"/>
              <a:t>The program undergoes the following four steps in order to create an executable program that you can run</a:t>
            </a:r>
          </a:p>
          <a:p>
            <a:pPr lvl="1"/>
            <a:r>
              <a:rPr lang="en-US" dirty="0" smtClean="0"/>
              <a:t>Step 1: Creating the program using a programming language, and writing it using an editor</a:t>
            </a:r>
          </a:p>
          <a:p>
            <a:pPr lvl="1"/>
            <a:r>
              <a:rPr lang="en-US" dirty="0" smtClean="0"/>
              <a:t>Step 2: Compiling the program into machine-language code</a:t>
            </a:r>
            <a:endParaRPr lang="en-US" dirty="0"/>
          </a:p>
          <a:p>
            <a:pPr lvl="1"/>
            <a:r>
              <a:rPr lang="en-US" dirty="0" smtClean="0"/>
              <a:t>Step 3: Linking together the program with other helper programs into a single executable program</a:t>
            </a:r>
          </a:p>
          <a:p>
            <a:pPr lvl="2"/>
            <a:r>
              <a:rPr lang="en-US" dirty="0"/>
              <a:t>E.g., printing to the screen</a:t>
            </a:r>
          </a:p>
          <a:p>
            <a:pPr lvl="1"/>
            <a:endParaRPr lang="en-US" dirty="0" smtClean="0"/>
          </a:p>
        </p:txBody>
      </p:sp>
      <p:sp>
        <p:nvSpPr>
          <p:cNvPr id="5" name="Rectangle 4"/>
          <p:cNvSpPr/>
          <p:nvPr/>
        </p:nvSpPr>
        <p:spPr>
          <a:xfrm>
            <a:off x="6192181" y="2933650"/>
            <a:ext cx="1584176" cy="9361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0" rIns="91423" bIns="45710" rtlCol="0" anchor="ctr"/>
          <a:lstStyle/>
          <a:p>
            <a:pPr algn="ctr"/>
            <a:r>
              <a:rPr lang="en-US" dirty="0" smtClean="0">
                <a:ln w="0"/>
                <a:solidFill>
                  <a:schemeClr val="tx1"/>
                </a:solidFill>
                <a:effectLst>
                  <a:outerShdw blurRad="38100" dist="19050" dir="2700000" algn="tl" rotWithShape="0">
                    <a:schemeClr val="dk1">
                      <a:alpha val="40000"/>
                    </a:schemeClr>
                  </a:outerShdw>
                </a:effectLst>
                <a:latin typeface="Georgia" panose="02040502050405020303" pitchFamily="18" charset="0"/>
              </a:rPr>
              <a:t>Compiler</a:t>
            </a:r>
            <a:endParaRPr lang="en-US" dirty="0">
              <a:ln w="0"/>
              <a:solidFill>
                <a:schemeClr val="tx1"/>
              </a:solidFill>
              <a:effectLst>
                <a:outerShdw blurRad="38100" dist="19050" dir="2700000" algn="tl" rotWithShape="0">
                  <a:schemeClr val="dk1">
                    <a:alpha val="40000"/>
                  </a:schemeClr>
                </a:outerShdw>
              </a:effectLst>
              <a:latin typeface="Georgia" panose="02040502050405020303" pitchFamily="18" charset="0"/>
            </a:endParaRPr>
          </a:p>
        </p:txBody>
      </p:sp>
      <p:sp>
        <p:nvSpPr>
          <p:cNvPr id="6" name="Rectangle 5"/>
          <p:cNvSpPr/>
          <p:nvPr/>
        </p:nvSpPr>
        <p:spPr>
          <a:xfrm>
            <a:off x="6192181" y="4238501"/>
            <a:ext cx="1584176" cy="9361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0" rIns="91423" bIns="45710" rtlCol="0" anchor="ctr"/>
          <a:lstStyle/>
          <a:p>
            <a:pPr algn="ctr"/>
            <a:r>
              <a:rPr lang="en-US" dirty="0" smtClean="0">
                <a:ln w="0"/>
                <a:solidFill>
                  <a:schemeClr val="tx1"/>
                </a:solidFill>
                <a:effectLst>
                  <a:outerShdw blurRad="38100" dist="19050" dir="2700000" algn="tl" rotWithShape="0">
                    <a:schemeClr val="dk1">
                      <a:alpha val="40000"/>
                    </a:schemeClr>
                  </a:outerShdw>
                </a:effectLst>
                <a:latin typeface="Georgia" panose="02040502050405020303" pitchFamily="18" charset="0"/>
              </a:rPr>
              <a:t>Linker</a:t>
            </a:r>
            <a:endParaRPr lang="en-US" dirty="0">
              <a:ln w="0"/>
              <a:solidFill>
                <a:schemeClr val="tx1"/>
              </a:solidFill>
              <a:effectLst>
                <a:outerShdw blurRad="38100" dist="19050" dir="2700000" algn="tl" rotWithShape="0">
                  <a:schemeClr val="dk1">
                    <a:alpha val="40000"/>
                  </a:schemeClr>
                </a:outerShdw>
              </a:effectLst>
              <a:latin typeface="Georgia" panose="02040502050405020303" pitchFamily="18" charset="0"/>
            </a:endParaRPr>
          </a:p>
        </p:txBody>
      </p:sp>
      <p:cxnSp>
        <p:nvCxnSpPr>
          <p:cNvPr id="11" name="Straight Arrow Connector 10"/>
          <p:cNvCxnSpPr>
            <a:endCxn id="5" idx="0"/>
          </p:cNvCxnSpPr>
          <p:nvPr/>
        </p:nvCxnSpPr>
        <p:spPr>
          <a:xfrm>
            <a:off x="6984268" y="2564904"/>
            <a:ext cx="0" cy="3687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6" idx="0"/>
          </p:cNvCxnSpPr>
          <p:nvPr/>
        </p:nvCxnSpPr>
        <p:spPr>
          <a:xfrm>
            <a:off x="6984268" y="3869756"/>
            <a:ext cx="0" cy="3687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Folded Corner 16"/>
          <p:cNvSpPr/>
          <p:nvPr/>
        </p:nvSpPr>
        <p:spPr>
          <a:xfrm>
            <a:off x="6192181" y="1628803"/>
            <a:ext cx="1584176" cy="936104"/>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0" rIns="91423" bIns="45710" rtlCol="0" anchor="ctr"/>
          <a:lstStyle/>
          <a:p>
            <a:pPr algn="ctr"/>
            <a:r>
              <a:rPr lang="en-US" dirty="0" smtClean="0">
                <a:ln w="0"/>
                <a:solidFill>
                  <a:schemeClr val="tx1"/>
                </a:solidFill>
                <a:effectLst>
                  <a:outerShdw blurRad="38100" dist="19050" dir="2700000" algn="tl" rotWithShape="0">
                    <a:schemeClr val="dk1">
                      <a:alpha val="40000"/>
                    </a:schemeClr>
                  </a:outerShdw>
                </a:effectLst>
                <a:latin typeface="Georgia" panose="02040502050405020303" pitchFamily="18" charset="0"/>
              </a:rPr>
              <a:t>Program Code</a:t>
            </a:r>
            <a:endParaRPr lang="en-US" dirty="0">
              <a:ln w="0"/>
              <a:solidFill>
                <a:schemeClr val="tx1"/>
              </a:solidFill>
              <a:effectLst>
                <a:outerShdw blurRad="38100" dist="19050" dir="2700000" algn="tl" rotWithShape="0">
                  <a:schemeClr val="dk1">
                    <a:alpha val="40000"/>
                  </a:schemeClr>
                </a:outerShdw>
              </a:effectLst>
              <a:latin typeface="Georgia" panose="02040502050405020303"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81779965"/>
      </p:ext>
    </p:extLst>
  </p:cSld>
  <p:clrMapOvr>
    <a:masterClrMapping/>
  </p:clrMapOvr>
  <mc:AlternateContent xmlns:mc="http://schemas.openxmlformats.org/markup-compatibility/2006">
    <mc:Choice xmlns:p14="http://schemas.microsoft.com/office/powerpoint/2010/main" Requires="p14">
      <p:transition spd="slow" p14:dur="2000" advTm="38868"/>
    </mc:Choice>
    <mc:Fallback>
      <p:transition spd="slow" advTm="38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presentation, we will:</a:t>
            </a:r>
          </a:p>
          <a:p>
            <a:pPr lvl="1"/>
            <a:r>
              <a:rPr lang="en-CA" dirty="0" smtClean="0"/>
              <a:t>Describe programs</a:t>
            </a:r>
          </a:p>
          <a:p>
            <a:pPr lvl="1"/>
            <a:r>
              <a:rPr lang="en-CA" dirty="0" smtClean="0"/>
              <a:t>Define programming languages</a:t>
            </a:r>
          </a:p>
          <a:p>
            <a:pPr lvl="1"/>
            <a:r>
              <a:rPr lang="en-CA" dirty="0" smtClean="0"/>
              <a:t>Look at our </a:t>
            </a:r>
            <a:r>
              <a:rPr lang="en-CA" dirty="0" smtClean="0"/>
              <a:t>first program: </a:t>
            </a:r>
            <a:r>
              <a:rPr lang="en-CA" i="1" dirty="0" smtClean="0"/>
              <a:t>Hello world!</a:t>
            </a:r>
            <a:endParaRPr lang="en-CA" dirty="0"/>
          </a:p>
          <a:p>
            <a:pPr lvl="1"/>
            <a:r>
              <a:rPr lang="en-CA" dirty="0" smtClean="0"/>
              <a:t>Introduce:</a:t>
            </a:r>
          </a:p>
          <a:p>
            <a:pPr lvl="2"/>
            <a:r>
              <a:rPr lang="en-CA" dirty="0"/>
              <a:t>I</a:t>
            </a:r>
            <a:r>
              <a:rPr lang="en-CA" dirty="0" smtClean="0"/>
              <a:t>ntegrated </a:t>
            </a:r>
            <a:r>
              <a:rPr lang="en-CA" dirty="0" smtClean="0"/>
              <a:t>development </a:t>
            </a:r>
            <a:r>
              <a:rPr lang="en-CA" dirty="0" smtClean="0"/>
              <a:t>environments</a:t>
            </a:r>
          </a:p>
          <a:p>
            <a:pPr lvl="2"/>
            <a:r>
              <a:rPr lang="en-CA" dirty="0" smtClean="0"/>
              <a:t>O</a:t>
            </a:r>
            <a:r>
              <a:rPr lang="en-CA" dirty="0" smtClean="0"/>
              <a:t>n-line </a:t>
            </a:r>
            <a:r>
              <a:rPr lang="en-CA" dirty="0" smtClean="0"/>
              <a:t>compilers</a:t>
            </a:r>
          </a:p>
          <a:p>
            <a:pPr lvl="1"/>
            <a:r>
              <a:rPr lang="en-CA" dirty="0" smtClean="0"/>
              <a:t>Describe the steps </a:t>
            </a:r>
            <a:r>
              <a:rPr lang="en-CA" dirty="0" smtClean="0"/>
              <a:t>of compiling a program</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6502"/>
    </mc:Choice>
    <mc:Fallback>
      <p:transition spd="slow" advTm="26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in generating an executable program</a:t>
            </a:r>
            <a:endParaRPr lang="en-US" dirty="0"/>
          </a:p>
        </p:txBody>
      </p:sp>
      <p:sp>
        <p:nvSpPr>
          <p:cNvPr id="3" name="Content Placeholder 2"/>
          <p:cNvSpPr>
            <a:spLocks noGrp="1"/>
          </p:cNvSpPr>
          <p:nvPr>
            <p:ph idx="1"/>
          </p:nvPr>
        </p:nvSpPr>
        <p:spPr>
          <a:xfrm>
            <a:off x="457200" y="1600203"/>
            <a:ext cx="4834880" cy="4525963"/>
          </a:xfrm>
        </p:spPr>
        <p:txBody>
          <a:bodyPr>
            <a:normAutofit/>
          </a:bodyPr>
          <a:lstStyle/>
          <a:p>
            <a:r>
              <a:rPr lang="en-US" dirty="0" smtClean="0"/>
              <a:t>The program undergoes the following four steps in order to create an executable program that you can run</a:t>
            </a:r>
          </a:p>
          <a:p>
            <a:pPr lvl="1"/>
            <a:r>
              <a:rPr lang="en-US" dirty="0" smtClean="0"/>
              <a:t>Step 1: Creating the program using a programming language, and writing it using an editor</a:t>
            </a:r>
          </a:p>
          <a:p>
            <a:pPr lvl="1"/>
            <a:r>
              <a:rPr lang="en-US" dirty="0" smtClean="0"/>
              <a:t>Step 2: Compiling the program into machine-language code</a:t>
            </a:r>
          </a:p>
          <a:p>
            <a:pPr lvl="1"/>
            <a:r>
              <a:rPr lang="en-US" dirty="0" smtClean="0"/>
              <a:t>Step 3: Linking together the program with other helper programs into a single executable program</a:t>
            </a:r>
          </a:p>
          <a:p>
            <a:pPr lvl="2"/>
            <a:r>
              <a:rPr lang="en-US" dirty="0" smtClean="0"/>
              <a:t>E.g., printing to the screen</a:t>
            </a:r>
          </a:p>
          <a:p>
            <a:pPr lvl="1"/>
            <a:r>
              <a:rPr lang="en-US" dirty="0" smtClean="0"/>
              <a:t>Step 4: Executing the program </a:t>
            </a:r>
          </a:p>
        </p:txBody>
      </p:sp>
      <p:sp>
        <p:nvSpPr>
          <p:cNvPr id="5" name="Rectangle 4"/>
          <p:cNvSpPr/>
          <p:nvPr/>
        </p:nvSpPr>
        <p:spPr>
          <a:xfrm>
            <a:off x="6192181" y="2933650"/>
            <a:ext cx="1584176" cy="9361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0" rIns="91423" bIns="45710" rtlCol="0" anchor="ctr"/>
          <a:lstStyle/>
          <a:p>
            <a:pPr algn="ctr"/>
            <a:r>
              <a:rPr lang="en-US" dirty="0" smtClean="0">
                <a:ln w="0"/>
                <a:solidFill>
                  <a:schemeClr val="tx1"/>
                </a:solidFill>
                <a:effectLst>
                  <a:outerShdw blurRad="38100" dist="19050" dir="2700000" algn="tl" rotWithShape="0">
                    <a:schemeClr val="dk1">
                      <a:alpha val="40000"/>
                    </a:schemeClr>
                  </a:outerShdw>
                </a:effectLst>
                <a:latin typeface="Georgia" panose="02040502050405020303" pitchFamily="18" charset="0"/>
              </a:rPr>
              <a:t>Compiler</a:t>
            </a:r>
            <a:endParaRPr lang="en-US" dirty="0">
              <a:ln w="0"/>
              <a:solidFill>
                <a:schemeClr val="tx1"/>
              </a:solidFill>
              <a:effectLst>
                <a:outerShdw blurRad="38100" dist="19050" dir="2700000" algn="tl" rotWithShape="0">
                  <a:schemeClr val="dk1">
                    <a:alpha val="40000"/>
                  </a:schemeClr>
                </a:outerShdw>
              </a:effectLst>
              <a:latin typeface="Georgia" panose="02040502050405020303" pitchFamily="18" charset="0"/>
            </a:endParaRPr>
          </a:p>
        </p:txBody>
      </p:sp>
      <p:sp>
        <p:nvSpPr>
          <p:cNvPr id="6" name="Rectangle 5"/>
          <p:cNvSpPr/>
          <p:nvPr/>
        </p:nvSpPr>
        <p:spPr>
          <a:xfrm>
            <a:off x="6192181" y="4238501"/>
            <a:ext cx="1584176" cy="9361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0" rIns="91423" bIns="45710" rtlCol="0" anchor="ctr"/>
          <a:lstStyle/>
          <a:p>
            <a:pPr algn="ctr"/>
            <a:r>
              <a:rPr lang="en-US" dirty="0" smtClean="0">
                <a:ln w="0"/>
                <a:solidFill>
                  <a:schemeClr val="tx1"/>
                </a:solidFill>
                <a:effectLst>
                  <a:outerShdw blurRad="38100" dist="19050" dir="2700000" algn="tl" rotWithShape="0">
                    <a:schemeClr val="dk1">
                      <a:alpha val="40000"/>
                    </a:schemeClr>
                  </a:outerShdw>
                </a:effectLst>
                <a:latin typeface="Georgia" panose="02040502050405020303" pitchFamily="18" charset="0"/>
              </a:rPr>
              <a:t>Linker</a:t>
            </a:r>
            <a:endParaRPr lang="en-US" dirty="0">
              <a:ln w="0"/>
              <a:solidFill>
                <a:schemeClr val="tx1"/>
              </a:solidFill>
              <a:effectLst>
                <a:outerShdw blurRad="38100" dist="19050" dir="2700000" algn="tl" rotWithShape="0">
                  <a:schemeClr val="dk1">
                    <a:alpha val="40000"/>
                  </a:schemeClr>
                </a:outerShdw>
              </a:effectLst>
              <a:latin typeface="Georgia" panose="02040502050405020303" pitchFamily="18" charset="0"/>
            </a:endParaRPr>
          </a:p>
        </p:txBody>
      </p:sp>
      <p:cxnSp>
        <p:nvCxnSpPr>
          <p:cNvPr id="11" name="Straight Arrow Connector 10"/>
          <p:cNvCxnSpPr>
            <a:endCxn id="5" idx="0"/>
          </p:cNvCxnSpPr>
          <p:nvPr/>
        </p:nvCxnSpPr>
        <p:spPr>
          <a:xfrm>
            <a:off x="6984268" y="2564904"/>
            <a:ext cx="0" cy="3687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6" idx="0"/>
          </p:cNvCxnSpPr>
          <p:nvPr/>
        </p:nvCxnSpPr>
        <p:spPr>
          <a:xfrm>
            <a:off x="6984268" y="3869756"/>
            <a:ext cx="0" cy="3687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Folded Corner 16"/>
          <p:cNvSpPr/>
          <p:nvPr/>
        </p:nvSpPr>
        <p:spPr>
          <a:xfrm>
            <a:off x="6192181" y="1628803"/>
            <a:ext cx="1584176" cy="936104"/>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0" rIns="91423" bIns="45710" rtlCol="0" anchor="ctr"/>
          <a:lstStyle/>
          <a:p>
            <a:pPr algn="ctr"/>
            <a:r>
              <a:rPr lang="en-US" dirty="0" smtClean="0">
                <a:ln w="0"/>
                <a:solidFill>
                  <a:schemeClr val="tx1"/>
                </a:solidFill>
                <a:effectLst>
                  <a:outerShdw blurRad="38100" dist="19050" dir="2700000" algn="tl" rotWithShape="0">
                    <a:schemeClr val="dk1">
                      <a:alpha val="40000"/>
                    </a:schemeClr>
                  </a:outerShdw>
                </a:effectLst>
                <a:latin typeface="Georgia" panose="02040502050405020303" pitchFamily="18" charset="0"/>
              </a:rPr>
              <a:t>Program Code</a:t>
            </a:r>
            <a:endParaRPr lang="en-US" dirty="0">
              <a:ln w="0"/>
              <a:solidFill>
                <a:schemeClr val="tx1"/>
              </a:solidFill>
              <a:effectLst>
                <a:outerShdw blurRad="38100" dist="19050" dir="2700000" algn="tl" rotWithShape="0">
                  <a:schemeClr val="dk1">
                    <a:alpha val="40000"/>
                  </a:schemeClr>
                </a:outerShdw>
              </a:effectLst>
              <a:latin typeface="Georgia" panose="02040502050405020303" pitchFamily="18" charset="0"/>
            </a:endParaRPr>
          </a:p>
        </p:txBody>
      </p:sp>
      <p:sp>
        <p:nvSpPr>
          <p:cNvPr id="19" name="Folded Corner 18"/>
          <p:cNvSpPr/>
          <p:nvPr/>
        </p:nvSpPr>
        <p:spPr>
          <a:xfrm>
            <a:off x="6192181" y="5517232"/>
            <a:ext cx="1584176" cy="936104"/>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0" rIns="91423" bIns="45710" rtlCol="0" anchor="ctr"/>
          <a:lstStyle/>
          <a:p>
            <a:pPr algn="ctr"/>
            <a:r>
              <a:rPr lang="en-US" dirty="0" smtClean="0">
                <a:ln w="0"/>
                <a:solidFill>
                  <a:schemeClr val="tx1"/>
                </a:solidFill>
                <a:effectLst>
                  <a:outerShdw blurRad="38100" dist="19050" dir="2700000" algn="tl" rotWithShape="0">
                    <a:schemeClr val="dk1">
                      <a:alpha val="40000"/>
                    </a:schemeClr>
                  </a:outerShdw>
                </a:effectLst>
                <a:latin typeface="Georgia" panose="02040502050405020303" pitchFamily="18" charset="0"/>
              </a:rPr>
              <a:t>Executable program</a:t>
            </a:r>
            <a:endParaRPr lang="en-US" dirty="0">
              <a:ln w="0"/>
              <a:solidFill>
                <a:schemeClr val="tx1"/>
              </a:solidFill>
              <a:effectLst>
                <a:outerShdw blurRad="38100" dist="19050" dir="2700000" algn="tl" rotWithShape="0">
                  <a:schemeClr val="dk1">
                    <a:alpha val="40000"/>
                  </a:schemeClr>
                </a:outerShdw>
              </a:effectLst>
              <a:latin typeface="Georgia" panose="02040502050405020303" pitchFamily="18" charset="0"/>
            </a:endParaRPr>
          </a:p>
        </p:txBody>
      </p:sp>
      <p:cxnSp>
        <p:nvCxnSpPr>
          <p:cNvPr id="20" name="Straight Arrow Connector 19"/>
          <p:cNvCxnSpPr>
            <a:stCxn id="6" idx="2"/>
          </p:cNvCxnSpPr>
          <p:nvPr/>
        </p:nvCxnSpPr>
        <p:spPr>
          <a:xfrm>
            <a:off x="6984268" y="5174606"/>
            <a:ext cx="0" cy="3382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79638753"/>
      </p:ext>
    </p:extLst>
  </p:cSld>
  <p:clrMapOvr>
    <a:masterClrMapping/>
  </p:clrMapOvr>
  <mc:AlternateContent xmlns:mc="http://schemas.openxmlformats.org/markup-compatibility/2006">
    <mc:Choice xmlns:p14="http://schemas.microsoft.com/office/powerpoint/2010/main" Requires="p14">
      <p:transition spd="slow" p14:dur="2000" advTm="14561"/>
    </mc:Choice>
    <mc:Fallback>
      <p:transition spd="slow" advTm="14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a:t>In this presentation, </a:t>
            </a:r>
            <a:r>
              <a:rPr lang="en-CA" dirty="0" smtClean="0"/>
              <a:t>you now</a:t>
            </a:r>
            <a:endParaRPr lang="en-CA" dirty="0"/>
          </a:p>
          <a:p>
            <a:pPr lvl="1"/>
            <a:r>
              <a:rPr lang="en-CA" dirty="0" smtClean="0"/>
              <a:t>Understand what a program is</a:t>
            </a:r>
          </a:p>
          <a:p>
            <a:pPr lvl="1"/>
            <a:r>
              <a:rPr lang="en-CA" dirty="0" smtClean="0"/>
              <a:t>Have an overview of how computers executing instructions</a:t>
            </a:r>
          </a:p>
          <a:p>
            <a:pPr lvl="2"/>
            <a:r>
              <a:rPr lang="en-CA" dirty="0" smtClean="0"/>
              <a:t>These are encoded in binary:  </a:t>
            </a:r>
            <a:r>
              <a:rPr lang="en-CA" dirty="0" smtClean="0">
                <a:latin typeface="Consolas" panose="020B0609020204030204" pitchFamily="49" charset="0"/>
                <a:cs typeface="Consolas" panose="020B0609020204030204" pitchFamily="49" charset="0"/>
              </a:rPr>
              <a:t>0</a:t>
            </a:r>
            <a:r>
              <a:rPr lang="en-CA" dirty="0" smtClean="0"/>
              <a:t>s and </a:t>
            </a:r>
            <a:r>
              <a:rPr lang="en-CA" dirty="0" smtClean="0">
                <a:latin typeface="Consolas" panose="020B0609020204030204" pitchFamily="49" charset="0"/>
                <a:cs typeface="Consolas" panose="020B0609020204030204" pitchFamily="49" charset="0"/>
              </a:rPr>
              <a:t>1</a:t>
            </a:r>
            <a:r>
              <a:rPr lang="en-CA" dirty="0" smtClean="0"/>
              <a:t>s</a:t>
            </a:r>
            <a:endParaRPr lang="en-CA" dirty="0"/>
          </a:p>
          <a:p>
            <a:pPr lvl="1"/>
            <a:r>
              <a:rPr lang="en-CA" dirty="0" smtClean="0"/>
              <a:t>Understand that programming languages allow us to define programs using a human-readable interface</a:t>
            </a:r>
          </a:p>
          <a:p>
            <a:pPr lvl="2"/>
            <a:r>
              <a:rPr lang="en-CA" dirty="0" smtClean="0"/>
              <a:t>The program must be compiled into an executable and run</a:t>
            </a:r>
            <a:endParaRPr lang="en-CA" dirty="0"/>
          </a:p>
          <a:p>
            <a:pPr lvl="1"/>
            <a:r>
              <a:rPr lang="en-CA" dirty="0" smtClean="0"/>
              <a:t>Have written your first program: the ubiquitous </a:t>
            </a:r>
            <a:r>
              <a:rPr lang="en-CA" i="1" dirty="0" smtClean="0"/>
              <a:t>Hello world!</a:t>
            </a:r>
            <a:endParaRPr lang="en-CA" dirty="0"/>
          </a:p>
          <a:p>
            <a:pPr lvl="1"/>
            <a:r>
              <a:rPr lang="en-CA" dirty="0" smtClean="0"/>
              <a:t>Saw this output on https://repl.it</a:t>
            </a:r>
          </a:p>
          <a:p>
            <a:pPr lvl="2"/>
            <a:r>
              <a:rPr lang="en-CA" dirty="0" smtClean="0"/>
              <a:t>The first lab includes installing the Eclipse </a:t>
            </a:r>
            <a:r>
              <a:rPr lang="en-CA" cap="small" dirty="0" smtClean="0"/>
              <a:t>ide</a:t>
            </a:r>
            <a:endParaRPr lang="en-CA" dirty="0" smtClean="0"/>
          </a:p>
          <a:p>
            <a:pPr lvl="2"/>
            <a:r>
              <a:rPr lang="en-CA" dirty="0" smtClean="0"/>
              <a:t>You are not required to use Eclipse, but it is the only </a:t>
            </a:r>
            <a:r>
              <a:rPr lang="en-CA" cap="small" dirty="0"/>
              <a:t>ide</a:t>
            </a:r>
            <a:r>
              <a:rPr lang="en-CA" dirty="0" smtClean="0"/>
              <a:t> that is supported</a:t>
            </a:r>
          </a:p>
          <a:p>
            <a:pPr lvl="1"/>
            <a:r>
              <a:rPr lang="en-CA" dirty="0" smtClean="0"/>
              <a:t>Understand the steps of compilation</a:t>
            </a:r>
          </a:p>
          <a:p>
            <a:pPr marL="457112" lvl="1" indent="0">
              <a:buNone/>
            </a:pPr>
            <a:endParaRPr lang="en-CA" cap="small"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115533"/>
    </mc:Choice>
    <mc:Fallback>
      <p:transition spd="slow" advTm="115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https://en.wikipedia.org/wiki/APL_(programming_language)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313"/>
    </mc:Choice>
    <mc:Fallback>
      <p:transition spd="slow" advTm="2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Proof read by Dr. Thomas McConkey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5017981"/>
      </p:ext>
    </p:extLst>
  </p:cSld>
  <p:clrMapOvr>
    <a:masterClrMapping/>
  </p:clrMapOvr>
  <mc:AlternateContent xmlns:mc="http://schemas.openxmlformats.org/markup-compatibility/2006">
    <mc:Choice xmlns:p14="http://schemas.microsoft.com/office/powerpoint/2010/main" Requires="p14">
      <p:transition spd="slow" p14:dur="2000" advTm="2248"/>
    </mc:Choice>
    <mc:Fallback>
      <p:transition spd="slow" advTm="2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2756"/>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8"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60" y="4703279"/>
            <a:ext cx="2867199"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904"/>
    </mc:Choice>
    <mc:Fallback>
      <p:transition spd="slow" advTm="1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4009"/>
    </mc:Choice>
    <mc:Fallback>
      <p:transition spd="slow" advTm="4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a program?</a:t>
            </a:r>
            <a:endParaRPr lang="en-CA" dirty="0"/>
          </a:p>
        </p:txBody>
      </p:sp>
      <p:sp>
        <p:nvSpPr>
          <p:cNvPr id="3" name="Content Placeholder 2"/>
          <p:cNvSpPr>
            <a:spLocks noGrp="1"/>
          </p:cNvSpPr>
          <p:nvPr>
            <p:ph idx="1"/>
          </p:nvPr>
        </p:nvSpPr>
        <p:spPr/>
        <p:txBody>
          <a:bodyPr/>
          <a:lstStyle/>
          <a:p>
            <a:r>
              <a:rPr lang="en-CA" dirty="0" smtClean="0"/>
              <a:t>To start, </a:t>
            </a:r>
            <a:r>
              <a:rPr lang="en-CA" dirty="0" smtClean="0"/>
              <a:t>programs gives instructions to a processor to </a:t>
            </a:r>
            <a:r>
              <a:rPr lang="en-CA" dirty="0" smtClean="0"/>
              <a:t>take data (</a:t>
            </a:r>
            <a:r>
              <a:rPr lang="en-CA" dirty="0" smtClean="0"/>
              <a:t>numbers, text, or more generally, information) </a:t>
            </a:r>
            <a:r>
              <a:rPr lang="en-CA" dirty="0" smtClean="0"/>
              <a:t>and perform some operations on (or </a:t>
            </a:r>
            <a:r>
              <a:rPr lang="en-CA" i="1" dirty="0" smtClean="0"/>
              <a:t>processes</a:t>
            </a:r>
            <a:r>
              <a:rPr lang="en-CA" dirty="0" smtClean="0"/>
              <a:t>) that </a:t>
            </a:r>
            <a:r>
              <a:rPr lang="en-CA" dirty="0" smtClean="0"/>
              <a:t>data to solve a problem</a:t>
            </a:r>
            <a:endParaRPr lang="en-CA" dirty="0" smtClean="0"/>
          </a:p>
          <a:p>
            <a:endParaRPr lang="en-CA" dirty="0" smtClean="0"/>
          </a:p>
          <a:p>
            <a:r>
              <a:rPr lang="en-CA" dirty="0" smtClean="0"/>
              <a:t>Initially, the result </a:t>
            </a:r>
            <a:r>
              <a:rPr lang="en-CA" dirty="0" smtClean="0"/>
              <a:t>will be displayed on a screen</a:t>
            </a:r>
            <a:endParaRPr lang="en-CA" dirty="0"/>
          </a:p>
        </p:txBody>
      </p:sp>
      <p:sp>
        <p:nvSpPr>
          <p:cNvPr id="4" name="Rectangle 3"/>
          <p:cNvSpPr/>
          <p:nvPr/>
        </p:nvSpPr>
        <p:spPr>
          <a:xfrm>
            <a:off x="3419872" y="4508772"/>
            <a:ext cx="1187625" cy="45335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3437358" y="4550784"/>
            <a:ext cx="1180131" cy="369332"/>
          </a:xfrm>
          <a:prstGeom prst="rect">
            <a:avLst/>
          </a:prstGeom>
          <a:noFill/>
        </p:spPr>
        <p:txBody>
          <a:bodyPr wrap="none" rtlCol="0">
            <a:spAutoFit/>
          </a:bodyPr>
          <a:lstStyle/>
          <a:p>
            <a:r>
              <a:rPr lang="en-US" dirty="0" smtClean="0">
                <a:latin typeface="Georgia" panose="02040502050405020303" pitchFamily="18" charset="0"/>
              </a:rPr>
              <a:t>Processor</a:t>
            </a:r>
            <a:endParaRPr lang="en-CA" dirty="0">
              <a:latin typeface="Georgia" panose="02040502050405020303" pitchFamily="18" charset="0"/>
            </a:endParaRPr>
          </a:p>
        </p:txBody>
      </p:sp>
      <p:cxnSp>
        <p:nvCxnSpPr>
          <p:cNvPr id="7" name="Straight Arrow Connector 6"/>
          <p:cNvCxnSpPr>
            <a:stCxn id="4" idx="3"/>
          </p:cNvCxnSpPr>
          <p:nvPr/>
        </p:nvCxnSpPr>
        <p:spPr>
          <a:xfrm flipV="1">
            <a:off x="4607497" y="4735450"/>
            <a:ext cx="1044623" cy="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683498" y="4519690"/>
            <a:ext cx="914033" cy="369332"/>
          </a:xfrm>
          <a:prstGeom prst="rect">
            <a:avLst/>
          </a:prstGeom>
          <a:noFill/>
        </p:spPr>
        <p:txBody>
          <a:bodyPr wrap="none" rtlCol="0">
            <a:spAutoFit/>
          </a:bodyPr>
          <a:lstStyle/>
          <a:p>
            <a:r>
              <a:rPr lang="en-US" dirty="0" smtClean="0">
                <a:latin typeface="Georgia" panose="02040502050405020303" pitchFamily="18" charset="0"/>
              </a:rPr>
              <a:t>Output</a:t>
            </a:r>
            <a:endParaRPr lang="en-CA" dirty="0">
              <a:latin typeface="Georgia" panose="02040502050405020303" pitchFamily="18" charset="0"/>
            </a:endParaRPr>
          </a:p>
        </p:txBody>
      </p:sp>
      <p:sp>
        <p:nvSpPr>
          <p:cNvPr id="11" name="TextBox 10"/>
          <p:cNvSpPr txBox="1"/>
          <p:nvPr/>
        </p:nvSpPr>
        <p:spPr>
          <a:xfrm>
            <a:off x="1712462" y="4520060"/>
            <a:ext cx="671979" cy="369332"/>
          </a:xfrm>
          <a:prstGeom prst="rect">
            <a:avLst/>
          </a:prstGeom>
          <a:noFill/>
        </p:spPr>
        <p:txBody>
          <a:bodyPr wrap="none" rtlCol="0">
            <a:spAutoFit/>
          </a:bodyPr>
          <a:lstStyle/>
          <a:p>
            <a:r>
              <a:rPr lang="en-US" dirty="0" smtClean="0">
                <a:latin typeface="Georgia" panose="02040502050405020303" pitchFamily="18" charset="0"/>
              </a:rPr>
              <a:t>Data</a:t>
            </a:r>
            <a:endParaRPr lang="en-CA" dirty="0">
              <a:latin typeface="Georgia" panose="02040502050405020303" pitchFamily="18" charset="0"/>
            </a:endParaRPr>
          </a:p>
        </p:txBody>
      </p:sp>
      <p:cxnSp>
        <p:nvCxnSpPr>
          <p:cNvPr id="12" name="Straight Arrow Connector 11"/>
          <p:cNvCxnSpPr/>
          <p:nvPr/>
        </p:nvCxnSpPr>
        <p:spPr>
          <a:xfrm flipV="1">
            <a:off x="2360534" y="4735714"/>
            <a:ext cx="1044623" cy="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91399" y="5075892"/>
            <a:ext cx="3514104"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Hard-coded into the source code</a:t>
            </a:r>
            <a:endParaRPr lang="en-CA" dirty="0">
              <a:solidFill>
                <a:srgbClr val="0070C0"/>
              </a:solidFill>
              <a:latin typeface="Georgia" panose="02040502050405020303" pitchFamily="18" charset="0"/>
            </a:endParaRPr>
          </a:p>
        </p:txBody>
      </p:sp>
      <p:sp>
        <p:nvSpPr>
          <p:cNvPr id="14" name="TextBox 13"/>
          <p:cNvSpPr txBox="1"/>
          <p:nvPr/>
        </p:nvSpPr>
        <p:spPr>
          <a:xfrm>
            <a:off x="5076056" y="4934289"/>
            <a:ext cx="3826689"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Displayed on the computer monitor</a:t>
            </a:r>
            <a:endParaRPr lang="en-CA" dirty="0">
              <a:solidFill>
                <a:srgbClr val="0070C0"/>
              </a:solidFill>
              <a:latin typeface="Georgia" panose="02040502050405020303" pitchFamily="18" charset="0"/>
            </a:endParaRPr>
          </a:p>
        </p:txBody>
      </p:sp>
      <p:sp>
        <p:nvSpPr>
          <p:cNvPr id="15" name="Rectangle 14"/>
          <p:cNvSpPr/>
          <p:nvPr/>
        </p:nvSpPr>
        <p:spPr>
          <a:xfrm>
            <a:off x="2627784" y="3737993"/>
            <a:ext cx="1187625" cy="453357"/>
          </a:xfrm>
          <a:custGeom>
            <a:avLst/>
            <a:gdLst>
              <a:gd name="connsiteX0" fmla="*/ 0 w 1187625"/>
              <a:gd name="connsiteY0" fmla="*/ 0 h 453357"/>
              <a:gd name="connsiteX1" fmla="*/ 1187625 w 1187625"/>
              <a:gd name="connsiteY1" fmla="*/ 0 h 453357"/>
              <a:gd name="connsiteX2" fmla="*/ 1187625 w 1187625"/>
              <a:gd name="connsiteY2" fmla="*/ 453357 h 453357"/>
              <a:gd name="connsiteX3" fmla="*/ 0 w 1187625"/>
              <a:gd name="connsiteY3" fmla="*/ 453357 h 453357"/>
              <a:gd name="connsiteX4" fmla="*/ 0 w 1187625"/>
              <a:gd name="connsiteY4" fmla="*/ 0 h 453357"/>
              <a:gd name="connsiteX0" fmla="*/ 0 w 1187625"/>
              <a:gd name="connsiteY0" fmla="*/ 0 h 453357"/>
              <a:gd name="connsiteX1" fmla="*/ 1187625 w 1187625"/>
              <a:gd name="connsiteY1" fmla="*/ 0 h 453357"/>
              <a:gd name="connsiteX2" fmla="*/ 1184597 w 1187625"/>
              <a:gd name="connsiteY2" fmla="*/ 307653 h 453357"/>
              <a:gd name="connsiteX3" fmla="*/ 1187625 w 1187625"/>
              <a:gd name="connsiteY3" fmla="*/ 453357 h 453357"/>
              <a:gd name="connsiteX4" fmla="*/ 0 w 1187625"/>
              <a:gd name="connsiteY4" fmla="*/ 453357 h 453357"/>
              <a:gd name="connsiteX5" fmla="*/ 0 w 1187625"/>
              <a:gd name="connsiteY5" fmla="*/ 0 h 453357"/>
              <a:gd name="connsiteX0" fmla="*/ 0 w 1187625"/>
              <a:gd name="connsiteY0" fmla="*/ 0 h 453357"/>
              <a:gd name="connsiteX1" fmla="*/ 1187625 w 1187625"/>
              <a:gd name="connsiteY1" fmla="*/ 0 h 453357"/>
              <a:gd name="connsiteX2" fmla="*/ 1184597 w 1187625"/>
              <a:gd name="connsiteY2" fmla="*/ 307653 h 453357"/>
              <a:gd name="connsiteX3" fmla="*/ 1187625 w 1187625"/>
              <a:gd name="connsiteY3" fmla="*/ 453357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18556 w 1187625"/>
              <a:gd name="connsiteY3" fmla="*/ 300957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18556 w 1187625"/>
              <a:gd name="connsiteY3" fmla="*/ 300957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18556 w 1187625"/>
              <a:gd name="connsiteY3" fmla="*/ 310482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30462 w 1187625"/>
              <a:gd name="connsiteY3" fmla="*/ 308101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30462 w 1187625"/>
              <a:gd name="connsiteY3" fmla="*/ 308101 h 453357"/>
              <a:gd name="connsiteX4" fmla="*/ 1034578 w 1187625"/>
              <a:gd name="connsiteY4" fmla="*/ 450528 h 453357"/>
              <a:gd name="connsiteX5" fmla="*/ 0 w 1187625"/>
              <a:gd name="connsiteY5" fmla="*/ 453357 h 453357"/>
              <a:gd name="connsiteX6" fmla="*/ 0 w 1187625"/>
              <a:gd name="connsiteY6" fmla="*/ 0 h 45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625" h="453357">
                <a:moveTo>
                  <a:pt x="0" y="0"/>
                </a:moveTo>
                <a:lnTo>
                  <a:pt x="1187625" y="0"/>
                </a:lnTo>
                <a:cubicBezTo>
                  <a:pt x="1186616" y="102551"/>
                  <a:pt x="1185606" y="205102"/>
                  <a:pt x="1184597" y="307653"/>
                </a:cubicBezTo>
                <a:lnTo>
                  <a:pt x="1030462" y="308101"/>
                </a:lnTo>
                <a:cubicBezTo>
                  <a:pt x="1031040" y="358752"/>
                  <a:pt x="1034000" y="399877"/>
                  <a:pt x="1034578" y="450528"/>
                </a:cubicBezTo>
                <a:lnTo>
                  <a:pt x="0" y="453357"/>
                </a:lnTo>
                <a:lnTo>
                  <a:pt x="0"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a:off x="2686834" y="3780005"/>
            <a:ext cx="1069524" cy="369332"/>
          </a:xfrm>
          <a:prstGeom prst="rect">
            <a:avLst/>
          </a:prstGeom>
          <a:noFill/>
        </p:spPr>
        <p:txBody>
          <a:bodyPr wrap="none" rtlCol="0">
            <a:spAutoFit/>
          </a:bodyPr>
          <a:lstStyle/>
          <a:p>
            <a:r>
              <a:rPr lang="en-US" dirty="0" smtClean="0">
                <a:latin typeface="Georgia" panose="02040502050405020303" pitchFamily="18" charset="0"/>
              </a:rPr>
              <a:t>Program</a:t>
            </a:r>
            <a:endParaRPr lang="en-CA" dirty="0">
              <a:latin typeface="Georgia" panose="02040502050405020303" pitchFamily="18" charset="0"/>
            </a:endParaRPr>
          </a:p>
        </p:txBody>
      </p:sp>
      <p:cxnSp>
        <p:nvCxnSpPr>
          <p:cNvPr id="17" name="Straight Connector 16"/>
          <p:cNvCxnSpPr>
            <a:stCxn id="15" idx="4"/>
            <a:endCxn id="15" idx="2"/>
          </p:cNvCxnSpPr>
          <p:nvPr/>
        </p:nvCxnSpPr>
        <p:spPr>
          <a:xfrm flipV="1">
            <a:off x="3662362" y="4045646"/>
            <a:ext cx="150019" cy="142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347864" y="4191350"/>
            <a:ext cx="209693" cy="31742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2" name="Audio 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26954315"/>
      </p:ext>
    </p:extLst>
  </p:cSld>
  <p:clrMapOvr>
    <a:masterClrMapping/>
  </p:clrMapOvr>
  <mc:AlternateContent xmlns:mc="http://schemas.openxmlformats.org/markup-compatibility/2006">
    <mc:Choice xmlns:p14="http://schemas.microsoft.com/office/powerpoint/2010/main" Requires="p14">
      <p:transition spd="slow" p14:dur="2000" advTm="63316"/>
    </mc:Choice>
    <mc:Fallback>
      <p:transition spd="slow" advTm="63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2"/>
                </p:tgtEl>
              </p:cMediaNode>
            </p:audio>
          </p:childTnLst>
        </p:cTn>
      </p:par>
    </p:tnLst>
    <p:bldLst>
      <p:bldP spid="4" grpId="0" animBg="1"/>
      <p:bldP spid="5" grpId="0"/>
      <p:bldP spid="10" grpId="0"/>
      <p:bldP spid="11" grpId="0"/>
      <p:bldP spid="13" grpId="0"/>
      <p:bldP spid="14" grpId="0"/>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a program?</a:t>
            </a:r>
            <a:endParaRPr lang="en-CA" dirty="0"/>
          </a:p>
        </p:txBody>
      </p:sp>
      <p:sp>
        <p:nvSpPr>
          <p:cNvPr id="3" name="Content Placeholder 2"/>
          <p:cNvSpPr>
            <a:spLocks noGrp="1"/>
          </p:cNvSpPr>
          <p:nvPr>
            <p:ph idx="1"/>
          </p:nvPr>
        </p:nvSpPr>
        <p:spPr/>
        <p:txBody>
          <a:bodyPr/>
          <a:lstStyle/>
          <a:p>
            <a:r>
              <a:rPr lang="en-CA" dirty="0" smtClean="0"/>
              <a:t>By </a:t>
            </a:r>
            <a:r>
              <a:rPr lang="en-CA" dirty="0" smtClean="0"/>
              <a:t>the end of this week,</a:t>
            </a:r>
          </a:p>
          <a:p>
            <a:pPr marL="0" indent="0">
              <a:buNone/>
            </a:pPr>
            <a:r>
              <a:rPr lang="en-CA" dirty="0"/>
              <a:t>	</a:t>
            </a:r>
            <a:r>
              <a:rPr lang="en-CA" dirty="0" smtClean="0"/>
              <a:t>we </a:t>
            </a:r>
            <a:r>
              <a:rPr lang="en-CA" dirty="0" smtClean="0"/>
              <a:t>will get data from a simple input </a:t>
            </a:r>
            <a:r>
              <a:rPr lang="en-CA" dirty="0" smtClean="0"/>
              <a:t>device: the keyboard</a:t>
            </a:r>
          </a:p>
          <a:p>
            <a:pPr marL="0" indent="0">
              <a:buNone/>
            </a:pPr>
            <a:endParaRPr lang="en-US" dirty="0"/>
          </a:p>
          <a:p>
            <a:r>
              <a:rPr lang="en-US" dirty="0" smtClean="0"/>
              <a:t>Definition: a </a:t>
            </a:r>
            <a:r>
              <a:rPr lang="en-US" i="1" dirty="0" smtClean="0"/>
              <a:t>console </a:t>
            </a:r>
            <a:r>
              <a:rPr lang="en-US" dirty="0" smtClean="0"/>
              <a:t>is the combination of a keyboard and screen</a:t>
            </a:r>
            <a:endParaRPr lang="en-CA" dirty="0" smtClean="0"/>
          </a:p>
        </p:txBody>
      </p:sp>
      <p:sp>
        <p:nvSpPr>
          <p:cNvPr id="13" name="TextBox 12"/>
          <p:cNvSpPr txBox="1"/>
          <p:nvPr/>
        </p:nvSpPr>
        <p:spPr>
          <a:xfrm>
            <a:off x="1701114" y="5147900"/>
            <a:ext cx="755335" cy="369332"/>
          </a:xfrm>
          <a:prstGeom prst="rect">
            <a:avLst/>
          </a:prstGeom>
          <a:noFill/>
        </p:spPr>
        <p:txBody>
          <a:bodyPr wrap="none" rtlCol="0">
            <a:spAutoFit/>
          </a:bodyPr>
          <a:lstStyle/>
          <a:p>
            <a:pPr algn="r"/>
            <a:r>
              <a:rPr lang="en-US" dirty="0" smtClean="0">
                <a:latin typeface="Georgia" panose="02040502050405020303" pitchFamily="18" charset="0"/>
              </a:rPr>
              <a:t>Input</a:t>
            </a:r>
            <a:endParaRPr lang="en-CA" dirty="0">
              <a:latin typeface="Georgia" panose="02040502050405020303" pitchFamily="18" charset="0"/>
            </a:endParaRPr>
          </a:p>
        </p:txBody>
      </p:sp>
      <p:cxnSp>
        <p:nvCxnSpPr>
          <p:cNvPr id="14" name="Straight Arrow Connector 13"/>
          <p:cNvCxnSpPr/>
          <p:nvPr/>
        </p:nvCxnSpPr>
        <p:spPr>
          <a:xfrm flipV="1">
            <a:off x="2456449" y="4859868"/>
            <a:ext cx="963423" cy="421287"/>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90021" y="5521995"/>
            <a:ext cx="1170513"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Keyboard</a:t>
            </a:r>
            <a:endParaRPr lang="en-CA" dirty="0">
              <a:solidFill>
                <a:srgbClr val="0070C0"/>
              </a:solidFill>
              <a:latin typeface="Georgia" panose="02040502050405020303" pitchFamily="18" charset="0"/>
            </a:endParaRPr>
          </a:p>
        </p:txBody>
      </p:sp>
      <p:sp>
        <p:nvSpPr>
          <p:cNvPr id="17" name="Rectangle 16"/>
          <p:cNvSpPr/>
          <p:nvPr/>
        </p:nvSpPr>
        <p:spPr>
          <a:xfrm>
            <a:off x="3419872" y="4508772"/>
            <a:ext cx="1187625" cy="45335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3437358" y="4550784"/>
            <a:ext cx="1180131" cy="369332"/>
          </a:xfrm>
          <a:prstGeom prst="rect">
            <a:avLst/>
          </a:prstGeom>
          <a:noFill/>
        </p:spPr>
        <p:txBody>
          <a:bodyPr wrap="none" rtlCol="0">
            <a:spAutoFit/>
          </a:bodyPr>
          <a:lstStyle/>
          <a:p>
            <a:r>
              <a:rPr lang="en-US" dirty="0" smtClean="0">
                <a:latin typeface="Georgia" panose="02040502050405020303" pitchFamily="18" charset="0"/>
              </a:rPr>
              <a:t>Processor</a:t>
            </a:r>
            <a:endParaRPr lang="en-CA" dirty="0">
              <a:latin typeface="Georgia" panose="02040502050405020303" pitchFamily="18" charset="0"/>
            </a:endParaRPr>
          </a:p>
        </p:txBody>
      </p:sp>
      <p:cxnSp>
        <p:nvCxnSpPr>
          <p:cNvPr id="19" name="Straight Arrow Connector 18"/>
          <p:cNvCxnSpPr>
            <a:stCxn id="17" idx="3"/>
          </p:cNvCxnSpPr>
          <p:nvPr/>
        </p:nvCxnSpPr>
        <p:spPr>
          <a:xfrm flipV="1">
            <a:off x="4607497" y="4735450"/>
            <a:ext cx="1044623" cy="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683498" y="4519690"/>
            <a:ext cx="914033" cy="369332"/>
          </a:xfrm>
          <a:prstGeom prst="rect">
            <a:avLst/>
          </a:prstGeom>
          <a:noFill/>
        </p:spPr>
        <p:txBody>
          <a:bodyPr wrap="none" rtlCol="0">
            <a:spAutoFit/>
          </a:bodyPr>
          <a:lstStyle/>
          <a:p>
            <a:r>
              <a:rPr lang="en-US" dirty="0" smtClean="0">
                <a:latin typeface="Georgia" panose="02040502050405020303" pitchFamily="18" charset="0"/>
              </a:rPr>
              <a:t>Output</a:t>
            </a:r>
            <a:endParaRPr lang="en-CA" dirty="0">
              <a:latin typeface="Georgia" panose="02040502050405020303" pitchFamily="18" charset="0"/>
            </a:endParaRPr>
          </a:p>
        </p:txBody>
      </p:sp>
      <p:sp>
        <p:nvSpPr>
          <p:cNvPr id="21" name="TextBox 20"/>
          <p:cNvSpPr txBox="1"/>
          <p:nvPr/>
        </p:nvSpPr>
        <p:spPr>
          <a:xfrm>
            <a:off x="1712462" y="4520060"/>
            <a:ext cx="671979" cy="369332"/>
          </a:xfrm>
          <a:prstGeom prst="rect">
            <a:avLst/>
          </a:prstGeom>
          <a:noFill/>
        </p:spPr>
        <p:txBody>
          <a:bodyPr wrap="none" rtlCol="0">
            <a:spAutoFit/>
          </a:bodyPr>
          <a:lstStyle/>
          <a:p>
            <a:r>
              <a:rPr lang="en-US" dirty="0" smtClean="0">
                <a:latin typeface="Georgia" panose="02040502050405020303" pitchFamily="18" charset="0"/>
              </a:rPr>
              <a:t>Data</a:t>
            </a:r>
            <a:endParaRPr lang="en-CA" dirty="0">
              <a:latin typeface="Georgia" panose="02040502050405020303" pitchFamily="18" charset="0"/>
            </a:endParaRPr>
          </a:p>
        </p:txBody>
      </p:sp>
      <p:cxnSp>
        <p:nvCxnSpPr>
          <p:cNvPr id="22" name="Straight Arrow Connector 21"/>
          <p:cNvCxnSpPr/>
          <p:nvPr/>
        </p:nvCxnSpPr>
        <p:spPr>
          <a:xfrm flipV="1">
            <a:off x="2360534" y="4735714"/>
            <a:ext cx="1044623" cy="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Rectangle 14"/>
          <p:cNvSpPr/>
          <p:nvPr/>
        </p:nvSpPr>
        <p:spPr>
          <a:xfrm>
            <a:off x="2627784" y="3737993"/>
            <a:ext cx="1187625" cy="453357"/>
          </a:xfrm>
          <a:custGeom>
            <a:avLst/>
            <a:gdLst>
              <a:gd name="connsiteX0" fmla="*/ 0 w 1187625"/>
              <a:gd name="connsiteY0" fmla="*/ 0 h 453357"/>
              <a:gd name="connsiteX1" fmla="*/ 1187625 w 1187625"/>
              <a:gd name="connsiteY1" fmla="*/ 0 h 453357"/>
              <a:gd name="connsiteX2" fmla="*/ 1187625 w 1187625"/>
              <a:gd name="connsiteY2" fmla="*/ 453357 h 453357"/>
              <a:gd name="connsiteX3" fmla="*/ 0 w 1187625"/>
              <a:gd name="connsiteY3" fmla="*/ 453357 h 453357"/>
              <a:gd name="connsiteX4" fmla="*/ 0 w 1187625"/>
              <a:gd name="connsiteY4" fmla="*/ 0 h 453357"/>
              <a:gd name="connsiteX0" fmla="*/ 0 w 1187625"/>
              <a:gd name="connsiteY0" fmla="*/ 0 h 453357"/>
              <a:gd name="connsiteX1" fmla="*/ 1187625 w 1187625"/>
              <a:gd name="connsiteY1" fmla="*/ 0 h 453357"/>
              <a:gd name="connsiteX2" fmla="*/ 1184597 w 1187625"/>
              <a:gd name="connsiteY2" fmla="*/ 307653 h 453357"/>
              <a:gd name="connsiteX3" fmla="*/ 1187625 w 1187625"/>
              <a:gd name="connsiteY3" fmla="*/ 453357 h 453357"/>
              <a:gd name="connsiteX4" fmla="*/ 0 w 1187625"/>
              <a:gd name="connsiteY4" fmla="*/ 453357 h 453357"/>
              <a:gd name="connsiteX5" fmla="*/ 0 w 1187625"/>
              <a:gd name="connsiteY5" fmla="*/ 0 h 453357"/>
              <a:gd name="connsiteX0" fmla="*/ 0 w 1187625"/>
              <a:gd name="connsiteY0" fmla="*/ 0 h 453357"/>
              <a:gd name="connsiteX1" fmla="*/ 1187625 w 1187625"/>
              <a:gd name="connsiteY1" fmla="*/ 0 h 453357"/>
              <a:gd name="connsiteX2" fmla="*/ 1184597 w 1187625"/>
              <a:gd name="connsiteY2" fmla="*/ 307653 h 453357"/>
              <a:gd name="connsiteX3" fmla="*/ 1187625 w 1187625"/>
              <a:gd name="connsiteY3" fmla="*/ 453357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18556 w 1187625"/>
              <a:gd name="connsiteY3" fmla="*/ 300957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18556 w 1187625"/>
              <a:gd name="connsiteY3" fmla="*/ 300957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18556 w 1187625"/>
              <a:gd name="connsiteY3" fmla="*/ 310482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30462 w 1187625"/>
              <a:gd name="connsiteY3" fmla="*/ 308101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30462 w 1187625"/>
              <a:gd name="connsiteY3" fmla="*/ 308101 h 453357"/>
              <a:gd name="connsiteX4" fmla="*/ 1034578 w 1187625"/>
              <a:gd name="connsiteY4" fmla="*/ 450528 h 453357"/>
              <a:gd name="connsiteX5" fmla="*/ 0 w 1187625"/>
              <a:gd name="connsiteY5" fmla="*/ 453357 h 453357"/>
              <a:gd name="connsiteX6" fmla="*/ 0 w 1187625"/>
              <a:gd name="connsiteY6" fmla="*/ 0 h 45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625" h="453357">
                <a:moveTo>
                  <a:pt x="0" y="0"/>
                </a:moveTo>
                <a:lnTo>
                  <a:pt x="1187625" y="0"/>
                </a:lnTo>
                <a:cubicBezTo>
                  <a:pt x="1186616" y="102551"/>
                  <a:pt x="1185606" y="205102"/>
                  <a:pt x="1184597" y="307653"/>
                </a:cubicBezTo>
                <a:lnTo>
                  <a:pt x="1030462" y="308101"/>
                </a:lnTo>
                <a:cubicBezTo>
                  <a:pt x="1031040" y="358752"/>
                  <a:pt x="1034000" y="399877"/>
                  <a:pt x="1034578" y="450528"/>
                </a:cubicBezTo>
                <a:lnTo>
                  <a:pt x="0" y="453357"/>
                </a:lnTo>
                <a:lnTo>
                  <a:pt x="0"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TextBox 25"/>
          <p:cNvSpPr txBox="1"/>
          <p:nvPr/>
        </p:nvSpPr>
        <p:spPr>
          <a:xfrm>
            <a:off x="2686834" y="3780005"/>
            <a:ext cx="1069524" cy="369332"/>
          </a:xfrm>
          <a:prstGeom prst="rect">
            <a:avLst/>
          </a:prstGeom>
          <a:noFill/>
        </p:spPr>
        <p:txBody>
          <a:bodyPr wrap="none" rtlCol="0">
            <a:spAutoFit/>
          </a:bodyPr>
          <a:lstStyle/>
          <a:p>
            <a:r>
              <a:rPr lang="en-US" dirty="0" smtClean="0">
                <a:latin typeface="Georgia" panose="02040502050405020303" pitchFamily="18" charset="0"/>
              </a:rPr>
              <a:t>Program</a:t>
            </a:r>
            <a:endParaRPr lang="en-CA" dirty="0">
              <a:latin typeface="Georgia" panose="02040502050405020303" pitchFamily="18" charset="0"/>
            </a:endParaRPr>
          </a:p>
        </p:txBody>
      </p:sp>
      <p:cxnSp>
        <p:nvCxnSpPr>
          <p:cNvPr id="27" name="Straight Connector 26"/>
          <p:cNvCxnSpPr>
            <a:stCxn id="25" idx="4"/>
            <a:endCxn id="25" idx="2"/>
          </p:cNvCxnSpPr>
          <p:nvPr/>
        </p:nvCxnSpPr>
        <p:spPr>
          <a:xfrm flipV="1">
            <a:off x="3662362" y="4045646"/>
            <a:ext cx="150019" cy="142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347864" y="4191350"/>
            <a:ext cx="209693" cy="31742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1" name="Audio 3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58996671"/>
      </p:ext>
    </p:extLst>
  </p:cSld>
  <p:clrMapOvr>
    <a:masterClrMapping/>
  </p:clrMapOvr>
  <mc:AlternateContent xmlns:mc="http://schemas.openxmlformats.org/markup-compatibility/2006">
    <mc:Choice xmlns:p14="http://schemas.microsoft.com/office/powerpoint/2010/main" Requires="p14">
      <p:transition spd="slow" p14:dur="2000" advTm="46288"/>
    </mc:Choice>
    <mc:Fallback>
      <p:transition spd="slow" advTm="46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1"/>
                </p:tgtEl>
              </p:cMediaNode>
            </p:audio>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a program?</a:t>
            </a:r>
            <a:endParaRPr lang="en-CA" dirty="0"/>
          </a:p>
        </p:txBody>
      </p:sp>
      <p:sp>
        <p:nvSpPr>
          <p:cNvPr id="3" name="Content Placeholder 2"/>
          <p:cNvSpPr>
            <a:spLocks noGrp="1"/>
          </p:cNvSpPr>
          <p:nvPr>
            <p:ph idx="1"/>
          </p:nvPr>
        </p:nvSpPr>
        <p:spPr>
          <a:xfrm>
            <a:off x="457200" y="1600203"/>
            <a:ext cx="8470899" cy="4525963"/>
          </a:xfrm>
        </p:spPr>
        <p:txBody>
          <a:bodyPr/>
          <a:lstStyle/>
          <a:p>
            <a:r>
              <a:rPr lang="en-CA" dirty="0" smtClean="0"/>
              <a:t>By the middle of the course,</a:t>
            </a:r>
          </a:p>
          <a:p>
            <a:pPr marL="0" indent="0">
              <a:buNone/>
            </a:pPr>
            <a:r>
              <a:rPr lang="en-CA" dirty="0" smtClean="0"/>
              <a:t>          we </a:t>
            </a:r>
            <a:r>
              <a:rPr lang="en-CA" dirty="0" smtClean="0"/>
              <a:t>will access from and store data in </a:t>
            </a:r>
            <a:r>
              <a:rPr lang="en-CA" dirty="0" smtClean="0"/>
              <a:t>files stored within a file system</a:t>
            </a:r>
            <a:endParaRPr lang="en-CA" dirty="0" smtClean="0"/>
          </a:p>
        </p:txBody>
      </p:sp>
      <p:cxnSp>
        <p:nvCxnSpPr>
          <p:cNvPr id="16" name="Straight Arrow Connector 15"/>
          <p:cNvCxnSpPr>
            <a:endCxn id="45" idx="0"/>
          </p:cNvCxnSpPr>
          <p:nvPr/>
        </p:nvCxnSpPr>
        <p:spPr>
          <a:xfrm>
            <a:off x="4013684" y="3356992"/>
            <a:ext cx="1" cy="115178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2967042" y="3204043"/>
            <a:ext cx="2109014" cy="144016"/>
          </a:xfrm>
          <a:custGeom>
            <a:avLst/>
            <a:gdLst>
              <a:gd name="connsiteX0" fmla="*/ 0 w 2376264"/>
              <a:gd name="connsiteY0" fmla="*/ 144016 h 288032"/>
              <a:gd name="connsiteX1" fmla="*/ 1188132 w 2376264"/>
              <a:gd name="connsiteY1" fmla="*/ 0 h 288032"/>
              <a:gd name="connsiteX2" fmla="*/ 2376264 w 2376264"/>
              <a:gd name="connsiteY2" fmla="*/ 144016 h 288032"/>
              <a:gd name="connsiteX3" fmla="*/ 1188132 w 2376264"/>
              <a:gd name="connsiteY3" fmla="*/ 288032 h 288032"/>
              <a:gd name="connsiteX4" fmla="*/ 0 w 2376264"/>
              <a:gd name="connsiteY4" fmla="*/ 144016 h 288032"/>
              <a:gd name="connsiteX0" fmla="*/ 1188132 w 2376264"/>
              <a:gd name="connsiteY0" fmla="*/ 0 h 288032"/>
              <a:gd name="connsiteX1" fmla="*/ 2376264 w 2376264"/>
              <a:gd name="connsiteY1" fmla="*/ 144016 h 288032"/>
              <a:gd name="connsiteX2" fmla="*/ 1188132 w 2376264"/>
              <a:gd name="connsiteY2" fmla="*/ 288032 h 288032"/>
              <a:gd name="connsiteX3" fmla="*/ 0 w 2376264"/>
              <a:gd name="connsiteY3" fmla="*/ 144016 h 288032"/>
              <a:gd name="connsiteX4" fmla="*/ 1279572 w 2376264"/>
              <a:gd name="connsiteY4" fmla="*/ 91440 h 288032"/>
              <a:gd name="connsiteX0" fmla="*/ 1188132 w 2376264"/>
              <a:gd name="connsiteY0" fmla="*/ 0 h 288032"/>
              <a:gd name="connsiteX1" fmla="*/ 2376264 w 2376264"/>
              <a:gd name="connsiteY1" fmla="*/ 144016 h 288032"/>
              <a:gd name="connsiteX2" fmla="*/ 1188132 w 2376264"/>
              <a:gd name="connsiteY2" fmla="*/ 288032 h 288032"/>
              <a:gd name="connsiteX3" fmla="*/ 0 w 2376264"/>
              <a:gd name="connsiteY3" fmla="*/ 144016 h 288032"/>
              <a:gd name="connsiteX0" fmla="*/ 2376264 w 2376264"/>
              <a:gd name="connsiteY0" fmla="*/ 0 h 144016"/>
              <a:gd name="connsiteX1" fmla="*/ 1188132 w 2376264"/>
              <a:gd name="connsiteY1" fmla="*/ 144016 h 144016"/>
              <a:gd name="connsiteX2" fmla="*/ 0 w 2376264"/>
              <a:gd name="connsiteY2" fmla="*/ 0 h 144016"/>
            </a:gdLst>
            <a:ahLst/>
            <a:cxnLst>
              <a:cxn ang="0">
                <a:pos x="connsiteX0" y="connsiteY0"/>
              </a:cxn>
              <a:cxn ang="0">
                <a:pos x="connsiteX1" y="connsiteY1"/>
              </a:cxn>
              <a:cxn ang="0">
                <a:pos x="connsiteX2" y="connsiteY2"/>
              </a:cxn>
            </a:cxnLst>
            <a:rect l="l" t="t" r="r" b="b"/>
            <a:pathLst>
              <a:path w="2376264" h="144016">
                <a:moveTo>
                  <a:pt x="2376264" y="0"/>
                </a:moveTo>
                <a:cubicBezTo>
                  <a:pt x="2376264" y="79538"/>
                  <a:pt x="1844319" y="144016"/>
                  <a:pt x="1188132" y="144016"/>
                </a:cubicBezTo>
                <a:cubicBezTo>
                  <a:pt x="531945" y="144016"/>
                  <a:pt x="0" y="79538"/>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p:cNvSpPr/>
          <p:nvPr/>
        </p:nvSpPr>
        <p:spPr>
          <a:xfrm>
            <a:off x="2967042" y="2627979"/>
            <a:ext cx="2109014" cy="2880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1" name="Straight Connector 20"/>
          <p:cNvCxnSpPr>
            <a:stCxn id="18" idx="0"/>
            <a:endCxn id="20" idx="6"/>
          </p:cNvCxnSpPr>
          <p:nvPr/>
        </p:nvCxnSpPr>
        <p:spPr>
          <a:xfrm flipV="1">
            <a:off x="5076056" y="2771995"/>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967042" y="2792048"/>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103408" y="2923667"/>
            <a:ext cx="1859805" cy="369332"/>
          </a:xfrm>
          <a:prstGeom prst="rect">
            <a:avLst/>
          </a:prstGeom>
          <a:noFill/>
        </p:spPr>
        <p:txBody>
          <a:bodyPr wrap="none" rtlCol="0">
            <a:spAutoFit/>
          </a:bodyPr>
          <a:lstStyle/>
          <a:p>
            <a:pPr algn="r"/>
            <a:r>
              <a:rPr lang="en-US" dirty="0" smtClean="0">
                <a:latin typeface="Georgia" panose="02040502050405020303" pitchFamily="18" charset="0"/>
              </a:rPr>
              <a:t>External storage</a:t>
            </a:r>
            <a:endParaRPr lang="en-CA" dirty="0">
              <a:latin typeface="Georgia" panose="02040502050405020303" pitchFamily="18" charset="0"/>
            </a:endParaRPr>
          </a:p>
        </p:txBody>
      </p:sp>
      <p:sp>
        <p:nvSpPr>
          <p:cNvPr id="42" name="TextBox 41"/>
          <p:cNvSpPr txBox="1"/>
          <p:nvPr/>
        </p:nvSpPr>
        <p:spPr>
          <a:xfrm>
            <a:off x="1701114" y="5147900"/>
            <a:ext cx="755335" cy="369332"/>
          </a:xfrm>
          <a:prstGeom prst="rect">
            <a:avLst/>
          </a:prstGeom>
          <a:noFill/>
        </p:spPr>
        <p:txBody>
          <a:bodyPr wrap="none" rtlCol="0">
            <a:spAutoFit/>
          </a:bodyPr>
          <a:lstStyle/>
          <a:p>
            <a:pPr algn="r"/>
            <a:r>
              <a:rPr lang="en-US" dirty="0" smtClean="0">
                <a:latin typeface="Georgia" panose="02040502050405020303" pitchFamily="18" charset="0"/>
              </a:rPr>
              <a:t>Input</a:t>
            </a:r>
            <a:endParaRPr lang="en-CA" dirty="0">
              <a:latin typeface="Georgia" panose="02040502050405020303" pitchFamily="18" charset="0"/>
            </a:endParaRPr>
          </a:p>
        </p:txBody>
      </p:sp>
      <p:cxnSp>
        <p:nvCxnSpPr>
          <p:cNvPr id="43" name="Straight Arrow Connector 42"/>
          <p:cNvCxnSpPr/>
          <p:nvPr/>
        </p:nvCxnSpPr>
        <p:spPr>
          <a:xfrm flipV="1">
            <a:off x="2456449" y="4859868"/>
            <a:ext cx="963423" cy="421287"/>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3419872" y="4508772"/>
            <a:ext cx="1187625" cy="45335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TextBox 45"/>
          <p:cNvSpPr txBox="1"/>
          <p:nvPr/>
        </p:nvSpPr>
        <p:spPr>
          <a:xfrm>
            <a:off x="3437358" y="4550784"/>
            <a:ext cx="1180131" cy="369332"/>
          </a:xfrm>
          <a:prstGeom prst="rect">
            <a:avLst/>
          </a:prstGeom>
          <a:noFill/>
        </p:spPr>
        <p:txBody>
          <a:bodyPr wrap="none" rtlCol="0">
            <a:spAutoFit/>
          </a:bodyPr>
          <a:lstStyle/>
          <a:p>
            <a:r>
              <a:rPr lang="en-US" dirty="0" smtClean="0">
                <a:latin typeface="Georgia" panose="02040502050405020303" pitchFamily="18" charset="0"/>
              </a:rPr>
              <a:t>Processor</a:t>
            </a:r>
            <a:endParaRPr lang="en-CA" dirty="0">
              <a:latin typeface="Georgia" panose="02040502050405020303" pitchFamily="18" charset="0"/>
            </a:endParaRPr>
          </a:p>
        </p:txBody>
      </p:sp>
      <p:cxnSp>
        <p:nvCxnSpPr>
          <p:cNvPr id="47" name="Straight Arrow Connector 46"/>
          <p:cNvCxnSpPr>
            <a:stCxn id="45" idx="3"/>
          </p:cNvCxnSpPr>
          <p:nvPr/>
        </p:nvCxnSpPr>
        <p:spPr>
          <a:xfrm flipV="1">
            <a:off x="4607497" y="4735450"/>
            <a:ext cx="1044623" cy="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683498" y="4519690"/>
            <a:ext cx="914033" cy="369332"/>
          </a:xfrm>
          <a:prstGeom prst="rect">
            <a:avLst/>
          </a:prstGeom>
          <a:noFill/>
        </p:spPr>
        <p:txBody>
          <a:bodyPr wrap="none" rtlCol="0">
            <a:spAutoFit/>
          </a:bodyPr>
          <a:lstStyle/>
          <a:p>
            <a:r>
              <a:rPr lang="en-US" dirty="0" smtClean="0">
                <a:latin typeface="Georgia" panose="02040502050405020303" pitchFamily="18" charset="0"/>
              </a:rPr>
              <a:t>Output</a:t>
            </a:r>
            <a:endParaRPr lang="en-CA" dirty="0">
              <a:latin typeface="Georgia" panose="02040502050405020303" pitchFamily="18" charset="0"/>
            </a:endParaRPr>
          </a:p>
        </p:txBody>
      </p:sp>
      <p:sp>
        <p:nvSpPr>
          <p:cNvPr id="49" name="TextBox 48"/>
          <p:cNvSpPr txBox="1"/>
          <p:nvPr/>
        </p:nvSpPr>
        <p:spPr>
          <a:xfrm>
            <a:off x="1712462" y="4520060"/>
            <a:ext cx="671979" cy="369332"/>
          </a:xfrm>
          <a:prstGeom prst="rect">
            <a:avLst/>
          </a:prstGeom>
          <a:noFill/>
        </p:spPr>
        <p:txBody>
          <a:bodyPr wrap="none" rtlCol="0">
            <a:spAutoFit/>
          </a:bodyPr>
          <a:lstStyle/>
          <a:p>
            <a:r>
              <a:rPr lang="en-US" dirty="0" smtClean="0">
                <a:latin typeface="Georgia" panose="02040502050405020303" pitchFamily="18" charset="0"/>
              </a:rPr>
              <a:t>Data</a:t>
            </a:r>
            <a:endParaRPr lang="en-CA" dirty="0">
              <a:latin typeface="Georgia" panose="02040502050405020303" pitchFamily="18" charset="0"/>
            </a:endParaRPr>
          </a:p>
        </p:txBody>
      </p:sp>
      <p:cxnSp>
        <p:nvCxnSpPr>
          <p:cNvPr id="50" name="Straight Arrow Connector 49"/>
          <p:cNvCxnSpPr/>
          <p:nvPr/>
        </p:nvCxnSpPr>
        <p:spPr>
          <a:xfrm flipV="1">
            <a:off x="2360534" y="4735714"/>
            <a:ext cx="1044623" cy="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227169" y="3410673"/>
            <a:ext cx="4387740" cy="646331"/>
          </a:xfrm>
          <a:prstGeom prst="rect">
            <a:avLst/>
          </a:prstGeom>
          <a:noFill/>
        </p:spPr>
        <p:txBody>
          <a:bodyPr wrap="none" rtlCol="0">
            <a:spAutoFit/>
          </a:bodyPr>
          <a:lstStyle/>
          <a:p>
            <a:r>
              <a:rPr lang="en-US" dirty="0" smtClean="0">
                <a:solidFill>
                  <a:srgbClr val="0070C0"/>
                </a:solidFill>
                <a:latin typeface="Georgia" panose="02040502050405020303" pitchFamily="18" charset="0"/>
              </a:rPr>
              <a:t>A file system</a:t>
            </a:r>
          </a:p>
          <a:p>
            <a:r>
              <a:rPr lang="en-US" dirty="0">
                <a:solidFill>
                  <a:srgbClr val="0070C0"/>
                </a:solidFill>
                <a:latin typeface="Georgia" panose="02040502050405020303" pitchFamily="18" charset="0"/>
              </a:rPr>
              <a:t> </a:t>
            </a:r>
            <a:r>
              <a:rPr lang="en-US" dirty="0" smtClean="0">
                <a:solidFill>
                  <a:srgbClr val="0070C0"/>
                </a:solidFill>
                <a:latin typeface="Georgia" panose="02040502050405020303" pitchFamily="18" charset="0"/>
              </a:rPr>
              <a:t>  on a hard-disk drive or solid-state drive</a:t>
            </a:r>
            <a:endParaRPr lang="en-CA" dirty="0">
              <a:solidFill>
                <a:srgbClr val="0070C0"/>
              </a:solidFill>
              <a:latin typeface="Georgia" panose="02040502050405020303" pitchFamily="18" charset="0"/>
            </a:endParaRPr>
          </a:p>
        </p:txBody>
      </p:sp>
      <p:sp>
        <p:nvSpPr>
          <p:cNvPr id="52" name="Rectangle 14"/>
          <p:cNvSpPr/>
          <p:nvPr/>
        </p:nvSpPr>
        <p:spPr>
          <a:xfrm>
            <a:off x="2627784" y="3737993"/>
            <a:ext cx="1187625" cy="453357"/>
          </a:xfrm>
          <a:custGeom>
            <a:avLst/>
            <a:gdLst>
              <a:gd name="connsiteX0" fmla="*/ 0 w 1187625"/>
              <a:gd name="connsiteY0" fmla="*/ 0 h 453357"/>
              <a:gd name="connsiteX1" fmla="*/ 1187625 w 1187625"/>
              <a:gd name="connsiteY1" fmla="*/ 0 h 453357"/>
              <a:gd name="connsiteX2" fmla="*/ 1187625 w 1187625"/>
              <a:gd name="connsiteY2" fmla="*/ 453357 h 453357"/>
              <a:gd name="connsiteX3" fmla="*/ 0 w 1187625"/>
              <a:gd name="connsiteY3" fmla="*/ 453357 h 453357"/>
              <a:gd name="connsiteX4" fmla="*/ 0 w 1187625"/>
              <a:gd name="connsiteY4" fmla="*/ 0 h 453357"/>
              <a:gd name="connsiteX0" fmla="*/ 0 w 1187625"/>
              <a:gd name="connsiteY0" fmla="*/ 0 h 453357"/>
              <a:gd name="connsiteX1" fmla="*/ 1187625 w 1187625"/>
              <a:gd name="connsiteY1" fmla="*/ 0 h 453357"/>
              <a:gd name="connsiteX2" fmla="*/ 1184597 w 1187625"/>
              <a:gd name="connsiteY2" fmla="*/ 307653 h 453357"/>
              <a:gd name="connsiteX3" fmla="*/ 1187625 w 1187625"/>
              <a:gd name="connsiteY3" fmla="*/ 453357 h 453357"/>
              <a:gd name="connsiteX4" fmla="*/ 0 w 1187625"/>
              <a:gd name="connsiteY4" fmla="*/ 453357 h 453357"/>
              <a:gd name="connsiteX5" fmla="*/ 0 w 1187625"/>
              <a:gd name="connsiteY5" fmla="*/ 0 h 453357"/>
              <a:gd name="connsiteX0" fmla="*/ 0 w 1187625"/>
              <a:gd name="connsiteY0" fmla="*/ 0 h 453357"/>
              <a:gd name="connsiteX1" fmla="*/ 1187625 w 1187625"/>
              <a:gd name="connsiteY1" fmla="*/ 0 h 453357"/>
              <a:gd name="connsiteX2" fmla="*/ 1184597 w 1187625"/>
              <a:gd name="connsiteY2" fmla="*/ 307653 h 453357"/>
              <a:gd name="connsiteX3" fmla="*/ 1187625 w 1187625"/>
              <a:gd name="connsiteY3" fmla="*/ 453357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18556 w 1187625"/>
              <a:gd name="connsiteY3" fmla="*/ 300957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18556 w 1187625"/>
              <a:gd name="connsiteY3" fmla="*/ 300957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18556 w 1187625"/>
              <a:gd name="connsiteY3" fmla="*/ 310482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30462 w 1187625"/>
              <a:gd name="connsiteY3" fmla="*/ 308101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30462 w 1187625"/>
              <a:gd name="connsiteY3" fmla="*/ 308101 h 453357"/>
              <a:gd name="connsiteX4" fmla="*/ 1034578 w 1187625"/>
              <a:gd name="connsiteY4" fmla="*/ 450528 h 453357"/>
              <a:gd name="connsiteX5" fmla="*/ 0 w 1187625"/>
              <a:gd name="connsiteY5" fmla="*/ 453357 h 453357"/>
              <a:gd name="connsiteX6" fmla="*/ 0 w 1187625"/>
              <a:gd name="connsiteY6" fmla="*/ 0 h 45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625" h="453357">
                <a:moveTo>
                  <a:pt x="0" y="0"/>
                </a:moveTo>
                <a:lnTo>
                  <a:pt x="1187625" y="0"/>
                </a:lnTo>
                <a:cubicBezTo>
                  <a:pt x="1186616" y="102551"/>
                  <a:pt x="1185606" y="205102"/>
                  <a:pt x="1184597" y="307653"/>
                </a:cubicBezTo>
                <a:lnTo>
                  <a:pt x="1030462" y="308101"/>
                </a:lnTo>
                <a:cubicBezTo>
                  <a:pt x="1031040" y="358752"/>
                  <a:pt x="1034000" y="399877"/>
                  <a:pt x="1034578" y="450528"/>
                </a:cubicBezTo>
                <a:lnTo>
                  <a:pt x="0" y="453357"/>
                </a:lnTo>
                <a:lnTo>
                  <a:pt x="0"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TextBox 52"/>
          <p:cNvSpPr txBox="1"/>
          <p:nvPr/>
        </p:nvSpPr>
        <p:spPr>
          <a:xfrm>
            <a:off x="2686834" y="3780005"/>
            <a:ext cx="1069524" cy="369332"/>
          </a:xfrm>
          <a:prstGeom prst="rect">
            <a:avLst/>
          </a:prstGeom>
          <a:noFill/>
        </p:spPr>
        <p:txBody>
          <a:bodyPr wrap="none" rtlCol="0">
            <a:spAutoFit/>
          </a:bodyPr>
          <a:lstStyle/>
          <a:p>
            <a:r>
              <a:rPr lang="en-US" dirty="0" smtClean="0">
                <a:latin typeface="Georgia" panose="02040502050405020303" pitchFamily="18" charset="0"/>
              </a:rPr>
              <a:t>Program</a:t>
            </a:r>
            <a:endParaRPr lang="en-CA" dirty="0">
              <a:latin typeface="Georgia" panose="02040502050405020303" pitchFamily="18" charset="0"/>
            </a:endParaRPr>
          </a:p>
        </p:txBody>
      </p:sp>
      <p:cxnSp>
        <p:nvCxnSpPr>
          <p:cNvPr id="54" name="Straight Connector 53"/>
          <p:cNvCxnSpPr>
            <a:stCxn id="52" idx="4"/>
            <a:endCxn id="52" idx="2"/>
          </p:cNvCxnSpPr>
          <p:nvPr/>
        </p:nvCxnSpPr>
        <p:spPr>
          <a:xfrm flipV="1">
            <a:off x="3662362" y="4045646"/>
            <a:ext cx="150019" cy="142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347864" y="4191350"/>
            <a:ext cx="209693" cy="31742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7" name="Audio 5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66435733"/>
      </p:ext>
    </p:extLst>
  </p:cSld>
  <p:clrMapOvr>
    <a:masterClrMapping/>
  </p:clrMapOvr>
  <mc:AlternateContent xmlns:mc="http://schemas.openxmlformats.org/markup-compatibility/2006">
    <mc:Choice xmlns:p14="http://schemas.microsoft.com/office/powerpoint/2010/main" Requires="p14">
      <p:transition spd="slow" p14:dur="2000" advTm="30792"/>
    </mc:Choice>
    <mc:Fallback>
      <p:transition spd="slow" advTm="3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7"/>
                </p:tgtEl>
              </p:cMediaNode>
            </p:audio>
          </p:childTnLst>
        </p:cTn>
      </p:par>
    </p:tnLst>
    <p:bldLst>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a program?</a:t>
            </a:r>
            <a:endParaRPr lang="en-CA" dirty="0"/>
          </a:p>
        </p:txBody>
      </p:sp>
      <p:sp>
        <p:nvSpPr>
          <p:cNvPr id="3" name="Content Placeholder 2"/>
          <p:cNvSpPr>
            <a:spLocks noGrp="1"/>
          </p:cNvSpPr>
          <p:nvPr>
            <p:ph idx="1"/>
          </p:nvPr>
        </p:nvSpPr>
        <p:spPr/>
        <p:txBody>
          <a:bodyPr/>
          <a:lstStyle/>
          <a:p>
            <a:r>
              <a:rPr lang="en-CA" dirty="0" smtClean="0"/>
              <a:t>In upper years,</a:t>
            </a:r>
          </a:p>
          <a:p>
            <a:pPr marL="0" indent="0">
              <a:buNone/>
            </a:pPr>
            <a:r>
              <a:rPr lang="en-CA" dirty="0"/>
              <a:t>	</a:t>
            </a:r>
            <a:r>
              <a:rPr lang="en-CA" dirty="0" smtClean="0"/>
              <a:t>you will investigate embedded systems that are much simpler</a:t>
            </a:r>
            <a:endParaRPr lang="en-CA" dirty="0" smtClean="0"/>
          </a:p>
        </p:txBody>
      </p:sp>
      <p:cxnSp>
        <p:nvCxnSpPr>
          <p:cNvPr id="16" name="Straight Arrow Connector 15"/>
          <p:cNvCxnSpPr>
            <a:endCxn id="45" idx="0"/>
          </p:cNvCxnSpPr>
          <p:nvPr/>
        </p:nvCxnSpPr>
        <p:spPr>
          <a:xfrm>
            <a:off x="4013684" y="3356992"/>
            <a:ext cx="1" cy="115178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2967042" y="3204043"/>
            <a:ext cx="2109014" cy="144016"/>
          </a:xfrm>
          <a:custGeom>
            <a:avLst/>
            <a:gdLst>
              <a:gd name="connsiteX0" fmla="*/ 0 w 2376264"/>
              <a:gd name="connsiteY0" fmla="*/ 144016 h 288032"/>
              <a:gd name="connsiteX1" fmla="*/ 1188132 w 2376264"/>
              <a:gd name="connsiteY1" fmla="*/ 0 h 288032"/>
              <a:gd name="connsiteX2" fmla="*/ 2376264 w 2376264"/>
              <a:gd name="connsiteY2" fmla="*/ 144016 h 288032"/>
              <a:gd name="connsiteX3" fmla="*/ 1188132 w 2376264"/>
              <a:gd name="connsiteY3" fmla="*/ 288032 h 288032"/>
              <a:gd name="connsiteX4" fmla="*/ 0 w 2376264"/>
              <a:gd name="connsiteY4" fmla="*/ 144016 h 288032"/>
              <a:gd name="connsiteX0" fmla="*/ 1188132 w 2376264"/>
              <a:gd name="connsiteY0" fmla="*/ 0 h 288032"/>
              <a:gd name="connsiteX1" fmla="*/ 2376264 w 2376264"/>
              <a:gd name="connsiteY1" fmla="*/ 144016 h 288032"/>
              <a:gd name="connsiteX2" fmla="*/ 1188132 w 2376264"/>
              <a:gd name="connsiteY2" fmla="*/ 288032 h 288032"/>
              <a:gd name="connsiteX3" fmla="*/ 0 w 2376264"/>
              <a:gd name="connsiteY3" fmla="*/ 144016 h 288032"/>
              <a:gd name="connsiteX4" fmla="*/ 1279572 w 2376264"/>
              <a:gd name="connsiteY4" fmla="*/ 91440 h 288032"/>
              <a:gd name="connsiteX0" fmla="*/ 1188132 w 2376264"/>
              <a:gd name="connsiteY0" fmla="*/ 0 h 288032"/>
              <a:gd name="connsiteX1" fmla="*/ 2376264 w 2376264"/>
              <a:gd name="connsiteY1" fmla="*/ 144016 h 288032"/>
              <a:gd name="connsiteX2" fmla="*/ 1188132 w 2376264"/>
              <a:gd name="connsiteY2" fmla="*/ 288032 h 288032"/>
              <a:gd name="connsiteX3" fmla="*/ 0 w 2376264"/>
              <a:gd name="connsiteY3" fmla="*/ 144016 h 288032"/>
              <a:gd name="connsiteX0" fmla="*/ 2376264 w 2376264"/>
              <a:gd name="connsiteY0" fmla="*/ 0 h 144016"/>
              <a:gd name="connsiteX1" fmla="*/ 1188132 w 2376264"/>
              <a:gd name="connsiteY1" fmla="*/ 144016 h 144016"/>
              <a:gd name="connsiteX2" fmla="*/ 0 w 2376264"/>
              <a:gd name="connsiteY2" fmla="*/ 0 h 144016"/>
            </a:gdLst>
            <a:ahLst/>
            <a:cxnLst>
              <a:cxn ang="0">
                <a:pos x="connsiteX0" y="connsiteY0"/>
              </a:cxn>
              <a:cxn ang="0">
                <a:pos x="connsiteX1" y="connsiteY1"/>
              </a:cxn>
              <a:cxn ang="0">
                <a:pos x="connsiteX2" y="connsiteY2"/>
              </a:cxn>
            </a:cxnLst>
            <a:rect l="l" t="t" r="r" b="b"/>
            <a:pathLst>
              <a:path w="2376264" h="144016">
                <a:moveTo>
                  <a:pt x="2376264" y="0"/>
                </a:moveTo>
                <a:cubicBezTo>
                  <a:pt x="2376264" y="79538"/>
                  <a:pt x="1844319" y="144016"/>
                  <a:pt x="1188132" y="144016"/>
                </a:cubicBezTo>
                <a:cubicBezTo>
                  <a:pt x="531945" y="144016"/>
                  <a:pt x="0" y="79538"/>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p:cNvSpPr/>
          <p:nvPr/>
        </p:nvSpPr>
        <p:spPr>
          <a:xfrm>
            <a:off x="2967042" y="2627979"/>
            <a:ext cx="2109014" cy="2880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1" name="Straight Connector 20"/>
          <p:cNvCxnSpPr>
            <a:stCxn id="18" idx="0"/>
            <a:endCxn id="20" idx="6"/>
          </p:cNvCxnSpPr>
          <p:nvPr/>
        </p:nvCxnSpPr>
        <p:spPr>
          <a:xfrm flipV="1">
            <a:off x="5076056" y="2771995"/>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967042" y="2792048"/>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103408" y="2923667"/>
            <a:ext cx="1859805" cy="369332"/>
          </a:xfrm>
          <a:prstGeom prst="rect">
            <a:avLst/>
          </a:prstGeom>
          <a:noFill/>
        </p:spPr>
        <p:txBody>
          <a:bodyPr wrap="none" rtlCol="0">
            <a:spAutoFit/>
          </a:bodyPr>
          <a:lstStyle/>
          <a:p>
            <a:pPr algn="r"/>
            <a:r>
              <a:rPr lang="en-US" dirty="0" smtClean="0">
                <a:latin typeface="Georgia" panose="02040502050405020303" pitchFamily="18" charset="0"/>
              </a:rPr>
              <a:t>External storage</a:t>
            </a:r>
            <a:endParaRPr lang="en-CA" dirty="0">
              <a:latin typeface="Georgia" panose="02040502050405020303" pitchFamily="18" charset="0"/>
            </a:endParaRPr>
          </a:p>
        </p:txBody>
      </p:sp>
      <p:sp>
        <p:nvSpPr>
          <p:cNvPr id="45" name="Rectangle 44"/>
          <p:cNvSpPr/>
          <p:nvPr/>
        </p:nvSpPr>
        <p:spPr>
          <a:xfrm>
            <a:off x="3419872" y="4508772"/>
            <a:ext cx="1187625" cy="45335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TextBox 45"/>
          <p:cNvSpPr txBox="1"/>
          <p:nvPr/>
        </p:nvSpPr>
        <p:spPr>
          <a:xfrm>
            <a:off x="3437358" y="4550784"/>
            <a:ext cx="1180131" cy="369332"/>
          </a:xfrm>
          <a:prstGeom prst="rect">
            <a:avLst/>
          </a:prstGeom>
          <a:noFill/>
        </p:spPr>
        <p:txBody>
          <a:bodyPr wrap="none" rtlCol="0">
            <a:spAutoFit/>
          </a:bodyPr>
          <a:lstStyle/>
          <a:p>
            <a:r>
              <a:rPr lang="en-US" dirty="0" smtClean="0">
                <a:latin typeface="Georgia" panose="02040502050405020303" pitchFamily="18" charset="0"/>
              </a:rPr>
              <a:t>Processor</a:t>
            </a:r>
            <a:endParaRPr lang="en-CA" dirty="0">
              <a:latin typeface="Georgia" panose="02040502050405020303" pitchFamily="18" charset="0"/>
            </a:endParaRPr>
          </a:p>
        </p:txBody>
      </p:sp>
      <p:cxnSp>
        <p:nvCxnSpPr>
          <p:cNvPr id="47" name="Straight Arrow Connector 46"/>
          <p:cNvCxnSpPr>
            <a:stCxn id="45" idx="3"/>
          </p:cNvCxnSpPr>
          <p:nvPr/>
        </p:nvCxnSpPr>
        <p:spPr>
          <a:xfrm flipV="1">
            <a:off x="4607497" y="4735450"/>
            <a:ext cx="1044623" cy="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683498" y="4519690"/>
            <a:ext cx="1173719" cy="369332"/>
          </a:xfrm>
          <a:prstGeom prst="rect">
            <a:avLst/>
          </a:prstGeom>
          <a:noFill/>
        </p:spPr>
        <p:txBody>
          <a:bodyPr wrap="none" rtlCol="0">
            <a:spAutoFit/>
          </a:bodyPr>
          <a:lstStyle/>
          <a:p>
            <a:r>
              <a:rPr lang="en-US" dirty="0" smtClean="0">
                <a:latin typeface="Georgia" panose="02040502050405020303" pitchFamily="18" charset="0"/>
              </a:rPr>
              <a:t>Actuators</a:t>
            </a:r>
            <a:endParaRPr lang="en-CA" dirty="0">
              <a:latin typeface="Georgia" panose="02040502050405020303" pitchFamily="18" charset="0"/>
            </a:endParaRPr>
          </a:p>
        </p:txBody>
      </p:sp>
      <p:sp>
        <p:nvSpPr>
          <p:cNvPr id="49" name="TextBox 48"/>
          <p:cNvSpPr txBox="1"/>
          <p:nvPr/>
        </p:nvSpPr>
        <p:spPr>
          <a:xfrm>
            <a:off x="1403648" y="4520060"/>
            <a:ext cx="981359" cy="369332"/>
          </a:xfrm>
          <a:prstGeom prst="rect">
            <a:avLst/>
          </a:prstGeom>
          <a:noFill/>
        </p:spPr>
        <p:txBody>
          <a:bodyPr wrap="none" rtlCol="0">
            <a:spAutoFit/>
          </a:bodyPr>
          <a:lstStyle/>
          <a:p>
            <a:r>
              <a:rPr lang="en-US" dirty="0" smtClean="0">
                <a:latin typeface="Georgia" panose="02040502050405020303" pitchFamily="18" charset="0"/>
              </a:rPr>
              <a:t>Sensors</a:t>
            </a:r>
            <a:endParaRPr lang="en-CA" dirty="0">
              <a:latin typeface="Georgia" panose="02040502050405020303" pitchFamily="18" charset="0"/>
            </a:endParaRPr>
          </a:p>
        </p:txBody>
      </p:sp>
      <p:cxnSp>
        <p:nvCxnSpPr>
          <p:cNvPr id="50" name="Straight Arrow Connector 49"/>
          <p:cNvCxnSpPr/>
          <p:nvPr/>
        </p:nvCxnSpPr>
        <p:spPr>
          <a:xfrm flipV="1">
            <a:off x="2360534" y="4735714"/>
            <a:ext cx="1044623" cy="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018336" y="4941168"/>
            <a:ext cx="3514104" cy="646331"/>
          </a:xfrm>
          <a:prstGeom prst="rect">
            <a:avLst/>
          </a:prstGeom>
          <a:noFill/>
        </p:spPr>
        <p:txBody>
          <a:bodyPr wrap="none" rtlCol="0">
            <a:spAutoFit/>
          </a:bodyPr>
          <a:lstStyle/>
          <a:p>
            <a:r>
              <a:rPr lang="en-US" dirty="0" smtClean="0">
                <a:solidFill>
                  <a:srgbClr val="0070C0"/>
                </a:solidFill>
                <a:latin typeface="Georgia" panose="02040502050405020303" pitchFamily="18" charset="0"/>
              </a:rPr>
              <a:t>Activate mechanical and electro-</a:t>
            </a:r>
          </a:p>
          <a:p>
            <a:r>
              <a:rPr lang="en-US" dirty="0">
                <a:solidFill>
                  <a:srgbClr val="0070C0"/>
                </a:solidFill>
                <a:latin typeface="Georgia" panose="02040502050405020303" pitchFamily="18" charset="0"/>
              </a:rPr>
              <a:t> </a:t>
            </a:r>
            <a:r>
              <a:rPr lang="en-US" dirty="0" smtClean="0">
                <a:solidFill>
                  <a:srgbClr val="0070C0"/>
                </a:solidFill>
                <a:latin typeface="Georgia" panose="02040502050405020303" pitchFamily="18" charset="0"/>
              </a:rPr>
              <a:t>  mechanical devices to respond</a:t>
            </a:r>
            <a:endParaRPr lang="en-CA" dirty="0">
              <a:solidFill>
                <a:srgbClr val="0070C0"/>
              </a:solidFill>
              <a:latin typeface="Georgia" panose="02040502050405020303" pitchFamily="18" charset="0"/>
            </a:endParaRPr>
          </a:p>
        </p:txBody>
      </p:sp>
      <p:sp>
        <p:nvSpPr>
          <p:cNvPr id="52" name="Rectangle 14"/>
          <p:cNvSpPr/>
          <p:nvPr/>
        </p:nvSpPr>
        <p:spPr>
          <a:xfrm>
            <a:off x="2627784" y="3737993"/>
            <a:ext cx="1187625" cy="453357"/>
          </a:xfrm>
          <a:custGeom>
            <a:avLst/>
            <a:gdLst>
              <a:gd name="connsiteX0" fmla="*/ 0 w 1187625"/>
              <a:gd name="connsiteY0" fmla="*/ 0 h 453357"/>
              <a:gd name="connsiteX1" fmla="*/ 1187625 w 1187625"/>
              <a:gd name="connsiteY1" fmla="*/ 0 h 453357"/>
              <a:gd name="connsiteX2" fmla="*/ 1187625 w 1187625"/>
              <a:gd name="connsiteY2" fmla="*/ 453357 h 453357"/>
              <a:gd name="connsiteX3" fmla="*/ 0 w 1187625"/>
              <a:gd name="connsiteY3" fmla="*/ 453357 h 453357"/>
              <a:gd name="connsiteX4" fmla="*/ 0 w 1187625"/>
              <a:gd name="connsiteY4" fmla="*/ 0 h 453357"/>
              <a:gd name="connsiteX0" fmla="*/ 0 w 1187625"/>
              <a:gd name="connsiteY0" fmla="*/ 0 h 453357"/>
              <a:gd name="connsiteX1" fmla="*/ 1187625 w 1187625"/>
              <a:gd name="connsiteY1" fmla="*/ 0 h 453357"/>
              <a:gd name="connsiteX2" fmla="*/ 1184597 w 1187625"/>
              <a:gd name="connsiteY2" fmla="*/ 307653 h 453357"/>
              <a:gd name="connsiteX3" fmla="*/ 1187625 w 1187625"/>
              <a:gd name="connsiteY3" fmla="*/ 453357 h 453357"/>
              <a:gd name="connsiteX4" fmla="*/ 0 w 1187625"/>
              <a:gd name="connsiteY4" fmla="*/ 453357 h 453357"/>
              <a:gd name="connsiteX5" fmla="*/ 0 w 1187625"/>
              <a:gd name="connsiteY5" fmla="*/ 0 h 453357"/>
              <a:gd name="connsiteX0" fmla="*/ 0 w 1187625"/>
              <a:gd name="connsiteY0" fmla="*/ 0 h 453357"/>
              <a:gd name="connsiteX1" fmla="*/ 1187625 w 1187625"/>
              <a:gd name="connsiteY1" fmla="*/ 0 h 453357"/>
              <a:gd name="connsiteX2" fmla="*/ 1184597 w 1187625"/>
              <a:gd name="connsiteY2" fmla="*/ 307653 h 453357"/>
              <a:gd name="connsiteX3" fmla="*/ 1187625 w 1187625"/>
              <a:gd name="connsiteY3" fmla="*/ 453357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18556 w 1187625"/>
              <a:gd name="connsiteY3" fmla="*/ 300957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18556 w 1187625"/>
              <a:gd name="connsiteY3" fmla="*/ 300957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18556 w 1187625"/>
              <a:gd name="connsiteY3" fmla="*/ 310482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30462 w 1187625"/>
              <a:gd name="connsiteY3" fmla="*/ 308101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30462 w 1187625"/>
              <a:gd name="connsiteY3" fmla="*/ 308101 h 453357"/>
              <a:gd name="connsiteX4" fmla="*/ 1034578 w 1187625"/>
              <a:gd name="connsiteY4" fmla="*/ 450528 h 453357"/>
              <a:gd name="connsiteX5" fmla="*/ 0 w 1187625"/>
              <a:gd name="connsiteY5" fmla="*/ 453357 h 453357"/>
              <a:gd name="connsiteX6" fmla="*/ 0 w 1187625"/>
              <a:gd name="connsiteY6" fmla="*/ 0 h 45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625" h="453357">
                <a:moveTo>
                  <a:pt x="0" y="0"/>
                </a:moveTo>
                <a:lnTo>
                  <a:pt x="1187625" y="0"/>
                </a:lnTo>
                <a:cubicBezTo>
                  <a:pt x="1186616" y="102551"/>
                  <a:pt x="1185606" y="205102"/>
                  <a:pt x="1184597" y="307653"/>
                </a:cubicBezTo>
                <a:lnTo>
                  <a:pt x="1030462" y="308101"/>
                </a:lnTo>
                <a:cubicBezTo>
                  <a:pt x="1031040" y="358752"/>
                  <a:pt x="1034000" y="399877"/>
                  <a:pt x="1034578" y="450528"/>
                </a:cubicBezTo>
                <a:lnTo>
                  <a:pt x="0" y="453357"/>
                </a:lnTo>
                <a:lnTo>
                  <a:pt x="0"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TextBox 52"/>
          <p:cNvSpPr txBox="1"/>
          <p:nvPr/>
        </p:nvSpPr>
        <p:spPr>
          <a:xfrm>
            <a:off x="2686834" y="3780005"/>
            <a:ext cx="1069524" cy="369332"/>
          </a:xfrm>
          <a:prstGeom prst="rect">
            <a:avLst/>
          </a:prstGeom>
          <a:noFill/>
        </p:spPr>
        <p:txBody>
          <a:bodyPr wrap="none" rtlCol="0">
            <a:spAutoFit/>
          </a:bodyPr>
          <a:lstStyle/>
          <a:p>
            <a:r>
              <a:rPr lang="en-US" dirty="0" smtClean="0">
                <a:latin typeface="Georgia" panose="02040502050405020303" pitchFamily="18" charset="0"/>
              </a:rPr>
              <a:t>Program</a:t>
            </a:r>
            <a:endParaRPr lang="en-CA" dirty="0">
              <a:latin typeface="Georgia" panose="02040502050405020303" pitchFamily="18" charset="0"/>
            </a:endParaRPr>
          </a:p>
        </p:txBody>
      </p:sp>
      <p:cxnSp>
        <p:nvCxnSpPr>
          <p:cNvPr id="54" name="Straight Connector 53"/>
          <p:cNvCxnSpPr>
            <a:stCxn id="52" idx="4"/>
            <a:endCxn id="52" idx="2"/>
          </p:cNvCxnSpPr>
          <p:nvPr/>
        </p:nvCxnSpPr>
        <p:spPr>
          <a:xfrm flipV="1">
            <a:off x="3662362" y="4045646"/>
            <a:ext cx="150019" cy="142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347864" y="4191350"/>
            <a:ext cx="209693" cy="31742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25083" y="4978042"/>
            <a:ext cx="2778325" cy="646331"/>
          </a:xfrm>
          <a:prstGeom prst="rect">
            <a:avLst/>
          </a:prstGeom>
          <a:noFill/>
        </p:spPr>
        <p:txBody>
          <a:bodyPr wrap="none" rtlCol="0">
            <a:spAutoFit/>
          </a:bodyPr>
          <a:lstStyle/>
          <a:p>
            <a:r>
              <a:rPr lang="en-US" dirty="0" smtClean="0">
                <a:solidFill>
                  <a:srgbClr val="0070C0"/>
                </a:solidFill>
                <a:latin typeface="Georgia" panose="02040502050405020303" pitchFamily="18" charset="0"/>
              </a:rPr>
              <a:t>Reads information about</a:t>
            </a:r>
          </a:p>
          <a:p>
            <a:r>
              <a:rPr lang="en-US" dirty="0" smtClean="0">
                <a:solidFill>
                  <a:srgbClr val="0070C0"/>
                </a:solidFill>
                <a:latin typeface="Georgia" panose="02040502050405020303" pitchFamily="18" charset="0"/>
              </a:rPr>
              <a:t>the external environment</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61888670"/>
      </p:ext>
    </p:extLst>
  </p:cSld>
  <p:clrMapOvr>
    <a:masterClrMapping/>
  </p:clrMapOvr>
  <mc:AlternateContent xmlns:mc="http://schemas.openxmlformats.org/markup-compatibility/2006">
    <mc:Choice xmlns:p14="http://schemas.microsoft.com/office/powerpoint/2010/main" Requires="p14">
      <p:transition spd="slow" p14:dur="2000" advTm="44388"/>
    </mc:Choice>
    <mc:Fallback>
      <p:transition spd="slow" advTm="44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5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68144" y="2996952"/>
            <a:ext cx="2528160" cy="1674450"/>
          </a:xfrm>
          <a:prstGeom prst="rect">
            <a:avLst/>
          </a:prstGeom>
          <a:noFill/>
        </p:spPr>
        <p:txBody>
          <a:bodyPr wrap="none" lIns="58055" tIns="29028" rIns="58055" bIns="29028" rtlCol="0">
            <a:spAutoFit/>
          </a:bodyPr>
          <a:lstStyle/>
          <a:p>
            <a:r>
              <a:rPr lang="en-US" sz="1500" dirty="0" smtClean="0">
                <a:solidFill>
                  <a:srgbClr val="0070C0"/>
                </a:solidFill>
                <a:latin typeface="Georgia" panose="02040502050405020303" pitchFamily="18" charset="0"/>
              </a:rPr>
              <a:t>File systems or databases on</a:t>
            </a:r>
            <a:endParaRPr lang="en-CA" sz="1500" dirty="0" smtClean="0">
              <a:solidFill>
                <a:srgbClr val="0070C0"/>
              </a:solidFill>
              <a:latin typeface="Georgia" panose="02040502050405020303" pitchFamily="18" charset="0"/>
            </a:endParaRPr>
          </a:p>
          <a:p>
            <a:r>
              <a:rPr lang="en-CA" sz="1500" dirty="0" smtClean="0">
                <a:solidFill>
                  <a:srgbClr val="0070C0"/>
                </a:solidFill>
                <a:latin typeface="Georgia" panose="02040502050405020303" pitchFamily="18" charset="0"/>
              </a:rPr>
              <a:t>Hard-disk </a:t>
            </a:r>
            <a:r>
              <a:rPr lang="en-CA" sz="1500" dirty="0" smtClean="0">
                <a:solidFill>
                  <a:srgbClr val="0070C0"/>
                </a:solidFill>
                <a:latin typeface="Georgia" panose="02040502050405020303" pitchFamily="18" charset="0"/>
              </a:rPr>
              <a:t>drives</a:t>
            </a:r>
            <a:endParaRPr lang="en-CA" sz="1500" dirty="0">
              <a:solidFill>
                <a:srgbClr val="0070C0"/>
              </a:solidFill>
              <a:latin typeface="Georgia" panose="02040502050405020303" pitchFamily="18" charset="0"/>
            </a:endParaRPr>
          </a:p>
          <a:p>
            <a:r>
              <a:rPr lang="en-CA" sz="1500" dirty="0" smtClean="0">
                <a:solidFill>
                  <a:srgbClr val="0070C0"/>
                </a:solidFill>
                <a:latin typeface="Georgia" panose="02040502050405020303" pitchFamily="18" charset="0"/>
              </a:rPr>
              <a:t>Solid-state </a:t>
            </a:r>
            <a:r>
              <a:rPr lang="en-CA" sz="1500" dirty="0">
                <a:solidFill>
                  <a:srgbClr val="0070C0"/>
                </a:solidFill>
                <a:latin typeface="Georgia" panose="02040502050405020303" pitchFamily="18" charset="0"/>
              </a:rPr>
              <a:t>drives</a:t>
            </a:r>
          </a:p>
          <a:p>
            <a:r>
              <a:rPr lang="en-CA" sz="1500" dirty="0">
                <a:solidFill>
                  <a:srgbClr val="0070C0"/>
                </a:solidFill>
                <a:latin typeface="Georgia" panose="02040502050405020303" pitchFamily="18" charset="0"/>
              </a:rPr>
              <a:t>Floppy drives</a:t>
            </a:r>
          </a:p>
          <a:p>
            <a:r>
              <a:rPr lang="en-CA" sz="1500" dirty="0">
                <a:solidFill>
                  <a:srgbClr val="0070C0"/>
                </a:solidFill>
                <a:latin typeface="Georgia" panose="02040502050405020303" pitchFamily="18" charset="0"/>
              </a:rPr>
              <a:t>Optical drives</a:t>
            </a:r>
          </a:p>
          <a:p>
            <a:r>
              <a:rPr lang="en-CA" sz="1500" dirty="0">
                <a:solidFill>
                  <a:srgbClr val="0070C0"/>
                </a:solidFill>
                <a:latin typeface="Georgia" panose="02040502050405020303" pitchFamily="18" charset="0"/>
              </a:rPr>
              <a:t>Tape drives</a:t>
            </a:r>
          </a:p>
          <a:p>
            <a:r>
              <a:rPr lang="en-CA" sz="1500" dirty="0">
                <a:solidFill>
                  <a:srgbClr val="0070C0"/>
                </a:solidFill>
                <a:latin typeface="Georgia" panose="02040502050405020303" pitchFamily="18" charset="0"/>
              </a:rPr>
              <a:t>The </a:t>
            </a:r>
            <a:r>
              <a:rPr lang="en-CA" sz="1500" i="1" dirty="0">
                <a:solidFill>
                  <a:srgbClr val="0070C0"/>
                </a:solidFill>
                <a:latin typeface="Georgia" panose="02040502050405020303" pitchFamily="18" charset="0"/>
              </a:rPr>
              <a:t>Cloud</a:t>
            </a:r>
            <a:endParaRPr lang="en-CA" sz="1500" dirty="0">
              <a:solidFill>
                <a:srgbClr val="0070C0"/>
              </a:solidFill>
              <a:latin typeface="Georgia" panose="02040502050405020303" pitchFamily="18" charset="0"/>
            </a:endParaRPr>
          </a:p>
        </p:txBody>
      </p:sp>
      <p:sp>
        <p:nvSpPr>
          <p:cNvPr id="7" name="TextBox 6"/>
          <p:cNvSpPr txBox="1"/>
          <p:nvPr/>
        </p:nvSpPr>
        <p:spPr>
          <a:xfrm>
            <a:off x="7168014" y="4885820"/>
            <a:ext cx="952846" cy="996610"/>
          </a:xfrm>
          <a:prstGeom prst="rect">
            <a:avLst/>
          </a:prstGeom>
          <a:noFill/>
        </p:spPr>
        <p:txBody>
          <a:bodyPr wrap="none" lIns="58055" tIns="29028" rIns="58055" bIns="29028" rtlCol="0">
            <a:spAutoFit/>
          </a:bodyPr>
          <a:lstStyle/>
          <a:p>
            <a:r>
              <a:rPr lang="en-CA" sz="1500" dirty="0">
                <a:solidFill>
                  <a:srgbClr val="0070C0"/>
                </a:solidFill>
                <a:latin typeface="Georgia" panose="02040502050405020303" pitchFamily="18" charset="0"/>
              </a:rPr>
              <a:t>Monitors</a:t>
            </a:r>
          </a:p>
          <a:p>
            <a:r>
              <a:rPr lang="en-CA" sz="1500" dirty="0">
                <a:solidFill>
                  <a:srgbClr val="0070C0"/>
                </a:solidFill>
                <a:latin typeface="Georgia" panose="02040502050405020303" pitchFamily="18" charset="0"/>
              </a:rPr>
              <a:t>Printers</a:t>
            </a:r>
          </a:p>
          <a:p>
            <a:r>
              <a:rPr lang="en-CA" sz="1500" dirty="0">
                <a:solidFill>
                  <a:srgbClr val="0070C0"/>
                </a:solidFill>
                <a:latin typeface="Georgia" panose="02040502050405020303" pitchFamily="18" charset="0"/>
              </a:rPr>
              <a:t>Speakers</a:t>
            </a:r>
          </a:p>
          <a:p>
            <a:r>
              <a:rPr lang="en-CA" sz="1500" dirty="0">
                <a:solidFill>
                  <a:srgbClr val="0070C0"/>
                </a:solidFill>
                <a:latin typeface="Georgia" panose="02040502050405020303" pitchFamily="18" charset="0"/>
              </a:rPr>
              <a:t>Actuators</a:t>
            </a:r>
          </a:p>
        </p:txBody>
      </p:sp>
      <p:sp>
        <p:nvSpPr>
          <p:cNvPr id="2" name="Title 1"/>
          <p:cNvSpPr>
            <a:spLocks noGrp="1"/>
          </p:cNvSpPr>
          <p:nvPr>
            <p:ph type="title"/>
          </p:nvPr>
        </p:nvSpPr>
        <p:spPr/>
        <p:txBody>
          <a:bodyPr/>
          <a:lstStyle/>
          <a:p>
            <a:r>
              <a:rPr lang="en-CA" dirty="0" smtClean="0"/>
              <a:t>What is a program?</a:t>
            </a:r>
            <a:endParaRPr lang="en-CA" dirty="0"/>
          </a:p>
        </p:txBody>
      </p:sp>
      <p:sp>
        <p:nvSpPr>
          <p:cNvPr id="3" name="Content Placeholder 2"/>
          <p:cNvSpPr>
            <a:spLocks noGrp="1"/>
          </p:cNvSpPr>
          <p:nvPr>
            <p:ph idx="1"/>
          </p:nvPr>
        </p:nvSpPr>
        <p:spPr/>
        <p:txBody>
          <a:bodyPr>
            <a:noAutofit/>
          </a:bodyPr>
          <a:lstStyle/>
          <a:p>
            <a:r>
              <a:rPr lang="en-CA" dirty="0" smtClean="0"/>
              <a:t>In general, a </a:t>
            </a:r>
            <a:r>
              <a:rPr lang="en-CA" dirty="0" smtClean="0"/>
              <a:t>program gives instructions to:</a:t>
            </a:r>
            <a:endParaRPr lang="en-CA" dirty="0" smtClean="0"/>
          </a:p>
          <a:p>
            <a:pPr lvl="1"/>
            <a:r>
              <a:rPr lang="en-CA" dirty="0" smtClean="0"/>
              <a:t>Receives input</a:t>
            </a:r>
          </a:p>
          <a:p>
            <a:pPr lvl="1"/>
            <a:r>
              <a:rPr lang="en-CA" dirty="0" smtClean="0"/>
              <a:t>Communicates with other devices</a:t>
            </a:r>
          </a:p>
          <a:p>
            <a:pPr lvl="1"/>
            <a:r>
              <a:rPr lang="en-CA" dirty="0" smtClean="0"/>
              <a:t>Reads and stores data in external storage</a:t>
            </a:r>
          </a:p>
          <a:p>
            <a:pPr lvl="1"/>
            <a:r>
              <a:rPr lang="en-CA" dirty="0" smtClean="0"/>
              <a:t>Produces output</a:t>
            </a:r>
          </a:p>
          <a:p>
            <a:pPr lvl="1"/>
            <a:endParaRPr lang="en-CA" dirty="0"/>
          </a:p>
          <a:p>
            <a:pPr lvl="1"/>
            <a:endParaRPr lang="en-CA" dirty="0" smtClean="0"/>
          </a:p>
          <a:p>
            <a:pPr lvl="1"/>
            <a:endParaRPr lang="en-CA" dirty="0"/>
          </a:p>
          <a:p>
            <a:pPr lvl="1"/>
            <a:endParaRPr lang="en-CA" dirty="0" smtClean="0"/>
          </a:p>
          <a:p>
            <a:pPr lvl="1"/>
            <a:endParaRPr lang="en-CA" dirty="0"/>
          </a:p>
        </p:txBody>
      </p:sp>
      <p:sp>
        <p:nvSpPr>
          <p:cNvPr id="8" name="TextBox 7"/>
          <p:cNvSpPr txBox="1"/>
          <p:nvPr/>
        </p:nvSpPr>
        <p:spPr>
          <a:xfrm>
            <a:off x="5069085" y="5495499"/>
            <a:ext cx="1598118" cy="1231106"/>
          </a:xfrm>
          <a:prstGeom prst="rect">
            <a:avLst/>
          </a:prstGeom>
          <a:noFill/>
        </p:spPr>
        <p:txBody>
          <a:bodyPr wrap="none" lIns="58055" tIns="29028" rIns="58055" bIns="29028" rtlCol="0">
            <a:spAutoFit/>
          </a:bodyPr>
          <a:lstStyle/>
          <a:p>
            <a:r>
              <a:rPr lang="en-CA" sz="1500" dirty="0">
                <a:solidFill>
                  <a:srgbClr val="0070C0"/>
                </a:solidFill>
                <a:latin typeface="Georgia" panose="02040502050405020303" pitchFamily="18" charset="0"/>
              </a:rPr>
              <a:t>Through:</a:t>
            </a:r>
          </a:p>
          <a:p>
            <a:r>
              <a:rPr lang="en-CA" sz="1500" dirty="0">
                <a:solidFill>
                  <a:srgbClr val="0070C0"/>
                </a:solidFill>
                <a:latin typeface="Georgia" panose="02040502050405020303" pitchFamily="18" charset="0"/>
              </a:rPr>
              <a:t>  - Expansion bus</a:t>
            </a:r>
          </a:p>
          <a:p>
            <a:r>
              <a:rPr lang="en-CA" sz="1500" dirty="0">
                <a:solidFill>
                  <a:srgbClr val="0070C0"/>
                </a:solidFill>
                <a:latin typeface="Georgia" panose="02040502050405020303" pitchFamily="18" charset="0"/>
              </a:rPr>
              <a:t>  - Internet</a:t>
            </a:r>
          </a:p>
          <a:p>
            <a:r>
              <a:rPr lang="en-CA" sz="1500" dirty="0">
                <a:solidFill>
                  <a:srgbClr val="0070C0"/>
                </a:solidFill>
                <a:latin typeface="Georgia" panose="02040502050405020303" pitchFamily="18" charset="0"/>
              </a:rPr>
              <a:t>  - Bluetooth</a:t>
            </a:r>
          </a:p>
          <a:p>
            <a:r>
              <a:rPr lang="en-CA" sz="1500" dirty="0">
                <a:solidFill>
                  <a:srgbClr val="0070C0"/>
                </a:solidFill>
                <a:latin typeface="Georgia" panose="02040502050405020303" pitchFamily="18" charset="0"/>
              </a:rPr>
              <a:t>  - CAN bus</a:t>
            </a:r>
          </a:p>
        </p:txBody>
      </p:sp>
      <p:sp>
        <p:nvSpPr>
          <p:cNvPr id="9" name="TextBox 8"/>
          <p:cNvSpPr txBox="1"/>
          <p:nvPr/>
        </p:nvSpPr>
        <p:spPr>
          <a:xfrm>
            <a:off x="633323" y="4413478"/>
            <a:ext cx="1361174" cy="1443617"/>
          </a:xfrm>
          <a:prstGeom prst="rect">
            <a:avLst/>
          </a:prstGeom>
          <a:noFill/>
        </p:spPr>
        <p:txBody>
          <a:bodyPr wrap="none" lIns="58055" tIns="29028" rIns="58055" bIns="29028" rtlCol="0">
            <a:spAutoFit/>
          </a:bodyPr>
          <a:lstStyle/>
          <a:p>
            <a:r>
              <a:rPr lang="en-CA" sz="1500" dirty="0">
                <a:solidFill>
                  <a:srgbClr val="0070C0"/>
                </a:solidFill>
                <a:latin typeface="Georgia" panose="02040502050405020303" pitchFamily="18" charset="0"/>
              </a:rPr>
              <a:t>Keyboards</a:t>
            </a:r>
          </a:p>
          <a:p>
            <a:r>
              <a:rPr lang="en-CA" sz="1500" dirty="0">
                <a:solidFill>
                  <a:srgbClr val="0070C0"/>
                </a:solidFill>
                <a:latin typeface="Georgia" panose="02040502050405020303" pitchFamily="18" charset="0"/>
              </a:rPr>
              <a:t>Mouse</a:t>
            </a:r>
          </a:p>
          <a:p>
            <a:r>
              <a:rPr lang="en-CA" sz="1500" dirty="0">
                <a:solidFill>
                  <a:srgbClr val="0070C0"/>
                </a:solidFill>
                <a:latin typeface="Georgia" panose="02040502050405020303" pitchFamily="18" charset="0"/>
              </a:rPr>
              <a:t>Microphone</a:t>
            </a:r>
          </a:p>
          <a:p>
            <a:r>
              <a:rPr lang="en-CA" sz="1500" dirty="0">
                <a:solidFill>
                  <a:srgbClr val="0070C0"/>
                </a:solidFill>
                <a:latin typeface="Georgia" panose="02040502050405020303" pitchFamily="18" charset="0"/>
              </a:rPr>
              <a:t>Image scanner</a:t>
            </a:r>
          </a:p>
          <a:p>
            <a:r>
              <a:rPr lang="en-CA" sz="1500" dirty="0" smtClean="0">
                <a:solidFill>
                  <a:srgbClr val="0070C0"/>
                </a:solidFill>
                <a:latin typeface="Georgia" panose="02040502050405020303" pitchFamily="18" charset="0"/>
              </a:rPr>
              <a:t>Camera</a:t>
            </a:r>
          </a:p>
          <a:p>
            <a:r>
              <a:rPr lang="en-US" sz="1500" dirty="0" smtClean="0">
                <a:solidFill>
                  <a:srgbClr val="0070C0"/>
                </a:solidFill>
                <a:latin typeface="Georgia" panose="02040502050405020303" pitchFamily="18" charset="0"/>
              </a:rPr>
              <a:t>Sensors</a:t>
            </a:r>
            <a:endParaRPr lang="en-CA" sz="1500" dirty="0">
              <a:solidFill>
                <a:srgbClr val="0070C0"/>
              </a:solidFill>
              <a:latin typeface="Georgia" panose="02040502050405020303" pitchFamily="18" charset="0"/>
            </a:endParaRPr>
          </a:p>
        </p:txBody>
      </p:sp>
      <p:cxnSp>
        <p:nvCxnSpPr>
          <p:cNvPr id="10" name="Straight Arrow Connector 9"/>
          <p:cNvCxnSpPr>
            <a:stCxn id="11" idx="1"/>
            <a:endCxn id="17" idx="0"/>
          </p:cNvCxnSpPr>
          <p:nvPr/>
        </p:nvCxnSpPr>
        <p:spPr>
          <a:xfrm flipH="1">
            <a:off x="4364418" y="3789040"/>
            <a:ext cx="7864" cy="944689"/>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Oval 17"/>
          <p:cNvSpPr/>
          <p:nvPr/>
        </p:nvSpPr>
        <p:spPr>
          <a:xfrm>
            <a:off x="3317775" y="3645024"/>
            <a:ext cx="2109014" cy="144016"/>
          </a:xfrm>
          <a:custGeom>
            <a:avLst/>
            <a:gdLst>
              <a:gd name="connsiteX0" fmla="*/ 0 w 2376264"/>
              <a:gd name="connsiteY0" fmla="*/ 144016 h 288032"/>
              <a:gd name="connsiteX1" fmla="*/ 1188132 w 2376264"/>
              <a:gd name="connsiteY1" fmla="*/ 0 h 288032"/>
              <a:gd name="connsiteX2" fmla="*/ 2376264 w 2376264"/>
              <a:gd name="connsiteY2" fmla="*/ 144016 h 288032"/>
              <a:gd name="connsiteX3" fmla="*/ 1188132 w 2376264"/>
              <a:gd name="connsiteY3" fmla="*/ 288032 h 288032"/>
              <a:gd name="connsiteX4" fmla="*/ 0 w 2376264"/>
              <a:gd name="connsiteY4" fmla="*/ 144016 h 288032"/>
              <a:gd name="connsiteX0" fmla="*/ 1188132 w 2376264"/>
              <a:gd name="connsiteY0" fmla="*/ 0 h 288032"/>
              <a:gd name="connsiteX1" fmla="*/ 2376264 w 2376264"/>
              <a:gd name="connsiteY1" fmla="*/ 144016 h 288032"/>
              <a:gd name="connsiteX2" fmla="*/ 1188132 w 2376264"/>
              <a:gd name="connsiteY2" fmla="*/ 288032 h 288032"/>
              <a:gd name="connsiteX3" fmla="*/ 0 w 2376264"/>
              <a:gd name="connsiteY3" fmla="*/ 144016 h 288032"/>
              <a:gd name="connsiteX4" fmla="*/ 1279572 w 2376264"/>
              <a:gd name="connsiteY4" fmla="*/ 91440 h 288032"/>
              <a:gd name="connsiteX0" fmla="*/ 1188132 w 2376264"/>
              <a:gd name="connsiteY0" fmla="*/ 0 h 288032"/>
              <a:gd name="connsiteX1" fmla="*/ 2376264 w 2376264"/>
              <a:gd name="connsiteY1" fmla="*/ 144016 h 288032"/>
              <a:gd name="connsiteX2" fmla="*/ 1188132 w 2376264"/>
              <a:gd name="connsiteY2" fmla="*/ 288032 h 288032"/>
              <a:gd name="connsiteX3" fmla="*/ 0 w 2376264"/>
              <a:gd name="connsiteY3" fmla="*/ 144016 h 288032"/>
              <a:gd name="connsiteX0" fmla="*/ 2376264 w 2376264"/>
              <a:gd name="connsiteY0" fmla="*/ 0 h 144016"/>
              <a:gd name="connsiteX1" fmla="*/ 1188132 w 2376264"/>
              <a:gd name="connsiteY1" fmla="*/ 144016 h 144016"/>
              <a:gd name="connsiteX2" fmla="*/ 0 w 2376264"/>
              <a:gd name="connsiteY2" fmla="*/ 0 h 144016"/>
            </a:gdLst>
            <a:ahLst/>
            <a:cxnLst>
              <a:cxn ang="0">
                <a:pos x="connsiteX0" y="connsiteY0"/>
              </a:cxn>
              <a:cxn ang="0">
                <a:pos x="connsiteX1" y="connsiteY1"/>
              </a:cxn>
              <a:cxn ang="0">
                <a:pos x="connsiteX2" y="connsiteY2"/>
              </a:cxn>
            </a:cxnLst>
            <a:rect l="l" t="t" r="r" b="b"/>
            <a:pathLst>
              <a:path w="2376264" h="144016">
                <a:moveTo>
                  <a:pt x="2376264" y="0"/>
                </a:moveTo>
                <a:cubicBezTo>
                  <a:pt x="2376264" y="79538"/>
                  <a:pt x="1844319" y="144016"/>
                  <a:pt x="1188132" y="144016"/>
                </a:cubicBezTo>
                <a:cubicBezTo>
                  <a:pt x="531945" y="144016"/>
                  <a:pt x="0" y="79538"/>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3317775" y="3068960"/>
            <a:ext cx="2109014" cy="2880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3" name="Straight Connector 12"/>
          <p:cNvCxnSpPr>
            <a:stCxn id="11" idx="0"/>
            <a:endCxn id="12" idx="6"/>
          </p:cNvCxnSpPr>
          <p:nvPr/>
        </p:nvCxnSpPr>
        <p:spPr>
          <a:xfrm flipV="1">
            <a:off x="5426789" y="3212976"/>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317775" y="3233029"/>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454141" y="3364648"/>
            <a:ext cx="1859805" cy="369332"/>
          </a:xfrm>
          <a:prstGeom prst="rect">
            <a:avLst/>
          </a:prstGeom>
          <a:noFill/>
        </p:spPr>
        <p:txBody>
          <a:bodyPr wrap="none" rtlCol="0">
            <a:spAutoFit/>
          </a:bodyPr>
          <a:lstStyle/>
          <a:p>
            <a:pPr algn="r"/>
            <a:r>
              <a:rPr lang="en-US" dirty="0" smtClean="0">
                <a:latin typeface="Georgia" panose="02040502050405020303" pitchFamily="18" charset="0"/>
              </a:rPr>
              <a:t>External storage</a:t>
            </a:r>
            <a:endParaRPr lang="en-CA" dirty="0">
              <a:latin typeface="Georgia" panose="02040502050405020303" pitchFamily="18" charset="0"/>
            </a:endParaRPr>
          </a:p>
        </p:txBody>
      </p:sp>
      <p:sp>
        <p:nvSpPr>
          <p:cNvPr id="17" name="Rectangle 16"/>
          <p:cNvSpPr/>
          <p:nvPr/>
        </p:nvSpPr>
        <p:spPr>
          <a:xfrm>
            <a:off x="3770605" y="4733729"/>
            <a:ext cx="1187625" cy="45335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3788091" y="4775741"/>
            <a:ext cx="1180131" cy="369332"/>
          </a:xfrm>
          <a:prstGeom prst="rect">
            <a:avLst/>
          </a:prstGeom>
          <a:noFill/>
        </p:spPr>
        <p:txBody>
          <a:bodyPr wrap="none" rtlCol="0">
            <a:spAutoFit/>
          </a:bodyPr>
          <a:lstStyle/>
          <a:p>
            <a:r>
              <a:rPr lang="en-US" dirty="0" smtClean="0">
                <a:latin typeface="Georgia" panose="02040502050405020303" pitchFamily="18" charset="0"/>
              </a:rPr>
              <a:t>Processor</a:t>
            </a:r>
            <a:endParaRPr lang="en-CA" dirty="0">
              <a:latin typeface="Georgia" panose="02040502050405020303" pitchFamily="18" charset="0"/>
            </a:endParaRPr>
          </a:p>
        </p:txBody>
      </p:sp>
      <p:cxnSp>
        <p:nvCxnSpPr>
          <p:cNvPr id="19" name="Straight Arrow Connector 18"/>
          <p:cNvCxnSpPr>
            <a:stCxn id="17" idx="3"/>
          </p:cNvCxnSpPr>
          <p:nvPr/>
        </p:nvCxnSpPr>
        <p:spPr>
          <a:xfrm flipV="1">
            <a:off x="4958230" y="4960407"/>
            <a:ext cx="1044623" cy="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034231" y="4744647"/>
            <a:ext cx="914033" cy="369332"/>
          </a:xfrm>
          <a:prstGeom prst="rect">
            <a:avLst/>
          </a:prstGeom>
          <a:noFill/>
        </p:spPr>
        <p:txBody>
          <a:bodyPr wrap="none" rtlCol="0">
            <a:spAutoFit/>
          </a:bodyPr>
          <a:lstStyle/>
          <a:p>
            <a:r>
              <a:rPr lang="en-US" dirty="0" smtClean="0">
                <a:latin typeface="Georgia" panose="02040502050405020303" pitchFamily="18" charset="0"/>
              </a:rPr>
              <a:t>Output</a:t>
            </a:r>
            <a:endParaRPr lang="en-CA" dirty="0">
              <a:latin typeface="Georgia" panose="02040502050405020303" pitchFamily="18" charset="0"/>
            </a:endParaRPr>
          </a:p>
        </p:txBody>
      </p:sp>
      <p:sp>
        <p:nvSpPr>
          <p:cNvPr id="21" name="TextBox 20"/>
          <p:cNvSpPr txBox="1"/>
          <p:nvPr/>
        </p:nvSpPr>
        <p:spPr>
          <a:xfrm>
            <a:off x="1979712" y="4745017"/>
            <a:ext cx="755335" cy="369332"/>
          </a:xfrm>
          <a:prstGeom prst="rect">
            <a:avLst/>
          </a:prstGeom>
          <a:noFill/>
        </p:spPr>
        <p:txBody>
          <a:bodyPr wrap="none" rtlCol="0">
            <a:spAutoFit/>
          </a:bodyPr>
          <a:lstStyle/>
          <a:p>
            <a:r>
              <a:rPr lang="en-US" dirty="0" smtClean="0">
                <a:latin typeface="Georgia" panose="02040502050405020303" pitchFamily="18" charset="0"/>
              </a:rPr>
              <a:t>Input</a:t>
            </a:r>
            <a:endParaRPr lang="en-CA" dirty="0">
              <a:latin typeface="Georgia" panose="02040502050405020303" pitchFamily="18" charset="0"/>
            </a:endParaRPr>
          </a:p>
        </p:txBody>
      </p:sp>
      <p:cxnSp>
        <p:nvCxnSpPr>
          <p:cNvPr id="22" name="Straight Arrow Connector 21"/>
          <p:cNvCxnSpPr/>
          <p:nvPr/>
        </p:nvCxnSpPr>
        <p:spPr>
          <a:xfrm flipV="1">
            <a:off x="2711267" y="4960671"/>
            <a:ext cx="1044623" cy="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ectangle 14"/>
          <p:cNvSpPr/>
          <p:nvPr/>
        </p:nvSpPr>
        <p:spPr>
          <a:xfrm>
            <a:off x="2978517" y="3962950"/>
            <a:ext cx="1187625" cy="453357"/>
          </a:xfrm>
          <a:custGeom>
            <a:avLst/>
            <a:gdLst>
              <a:gd name="connsiteX0" fmla="*/ 0 w 1187625"/>
              <a:gd name="connsiteY0" fmla="*/ 0 h 453357"/>
              <a:gd name="connsiteX1" fmla="*/ 1187625 w 1187625"/>
              <a:gd name="connsiteY1" fmla="*/ 0 h 453357"/>
              <a:gd name="connsiteX2" fmla="*/ 1187625 w 1187625"/>
              <a:gd name="connsiteY2" fmla="*/ 453357 h 453357"/>
              <a:gd name="connsiteX3" fmla="*/ 0 w 1187625"/>
              <a:gd name="connsiteY3" fmla="*/ 453357 h 453357"/>
              <a:gd name="connsiteX4" fmla="*/ 0 w 1187625"/>
              <a:gd name="connsiteY4" fmla="*/ 0 h 453357"/>
              <a:gd name="connsiteX0" fmla="*/ 0 w 1187625"/>
              <a:gd name="connsiteY0" fmla="*/ 0 h 453357"/>
              <a:gd name="connsiteX1" fmla="*/ 1187625 w 1187625"/>
              <a:gd name="connsiteY1" fmla="*/ 0 h 453357"/>
              <a:gd name="connsiteX2" fmla="*/ 1184597 w 1187625"/>
              <a:gd name="connsiteY2" fmla="*/ 307653 h 453357"/>
              <a:gd name="connsiteX3" fmla="*/ 1187625 w 1187625"/>
              <a:gd name="connsiteY3" fmla="*/ 453357 h 453357"/>
              <a:gd name="connsiteX4" fmla="*/ 0 w 1187625"/>
              <a:gd name="connsiteY4" fmla="*/ 453357 h 453357"/>
              <a:gd name="connsiteX5" fmla="*/ 0 w 1187625"/>
              <a:gd name="connsiteY5" fmla="*/ 0 h 453357"/>
              <a:gd name="connsiteX0" fmla="*/ 0 w 1187625"/>
              <a:gd name="connsiteY0" fmla="*/ 0 h 453357"/>
              <a:gd name="connsiteX1" fmla="*/ 1187625 w 1187625"/>
              <a:gd name="connsiteY1" fmla="*/ 0 h 453357"/>
              <a:gd name="connsiteX2" fmla="*/ 1184597 w 1187625"/>
              <a:gd name="connsiteY2" fmla="*/ 307653 h 453357"/>
              <a:gd name="connsiteX3" fmla="*/ 1187625 w 1187625"/>
              <a:gd name="connsiteY3" fmla="*/ 453357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18556 w 1187625"/>
              <a:gd name="connsiteY3" fmla="*/ 300957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18556 w 1187625"/>
              <a:gd name="connsiteY3" fmla="*/ 300957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18556 w 1187625"/>
              <a:gd name="connsiteY3" fmla="*/ 310482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30462 w 1187625"/>
              <a:gd name="connsiteY3" fmla="*/ 308101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30462 w 1187625"/>
              <a:gd name="connsiteY3" fmla="*/ 308101 h 453357"/>
              <a:gd name="connsiteX4" fmla="*/ 1034578 w 1187625"/>
              <a:gd name="connsiteY4" fmla="*/ 450528 h 453357"/>
              <a:gd name="connsiteX5" fmla="*/ 0 w 1187625"/>
              <a:gd name="connsiteY5" fmla="*/ 453357 h 453357"/>
              <a:gd name="connsiteX6" fmla="*/ 0 w 1187625"/>
              <a:gd name="connsiteY6" fmla="*/ 0 h 45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625" h="453357">
                <a:moveTo>
                  <a:pt x="0" y="0"/>
                </a:moveTo>
                <a:lnTo>
                  <a:pt x="1187625" y="0"/>
                </a:lnTo>
                <a:cubicBezTo>
                  <a:pt x="1186616" y="102551"/>
                  <a:pt x="1185606" y="205102"/>
                  <a:pt x="1184597" y="307653"/>
                </a:cubicBezTo>
                <a:lnTo>
                  <a:pt x="1030462" y="308101"/>
                </a:lnTo>
                <a:cubicBezTo>
                  <a:pt x="1031040" y="358752"/>
                  <a:pt x="1034000" y="399877"/>
                  <a:pt x="1034578" y="450528"/>
                </a:cubicBezTo>
                <a:lnTo>
                  <a:pt x="0" y="453357"/>
                </a:lnTo>
                <a:lnTo>
                  <a:pt x="0"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3037567" y="4004962"/>
            <a:ext cx="1069524" cy="369332"/>
          </a:xfrm>
          <a:prstGeom prst="rect">
            <a:avLst/>
          </a:prstGeom>
          <a:noFill/>
        </p:spPr>
        <p:txBody>
          <a:bodyPr wrap="none" rtlCol="0">
            <a:spAutoFit/>
          </a:bodyPr>
          <a:lstStyle/>
          <a:p>
            <a:r>
              <a:rPr lang="en-US" dirty="0" smtClean="0">
                <a:latin typeface="Georgia" panose="02040502050405020303" pitchFamily="18" charset="0"/>
              </a:rPr>
              <a:t>Program</a:t>
            </a:r>
            <a:endParaRPr lang="en-CA" dirty="0">
              <a:latin typeface="Georgia" panose="02040502050405020303" pitchFamily="18" charset="0"/>
            </a:endParaRPr>
          </a:p>
        </p:txBody>
      </p:sp>
      <p:cxnSp>
        <p:nvCxnSpPr>
          <p:cNvPr id="25" name="Straight Connector 24"/>
          <p:cNvCxnSpPr>
            <a:stCxn id="23" idx="4"/>
            <a:endCxn id="23" idx="2"/>
          </p:cNvCxnSpPr>
          <p:nvPr/>
        </p:nvCxnSpPr>
        <p:spPr>
          <a:xfrm flipV="1">
            <a:off x="4013095" y="4270603"/>
            <a:ext cx="150019" cy="142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698597" y="4416307"/>
            <a:ext cx="209693" cy="31742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4356553" y="5187945"/>
            <a:ext cx="7864" cy="944689"/>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771034" y="6111052"/>
            <a:ext cx="1187625" cy="45335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TextBox 29"/>
          <p:cNvSpPr txBox="1"/>
          <p:nvPr/>
        </p:nvSpPr>
        <p:spPr>
          <a:xfrm>
            <a:off x="3873741" y="6153064"/>
            <a:ext cx="968535" cy="369332"/>
          </a:xfrm>
          <a:prstGeom prst="rect">
            <a:avLst/>
          </a:prstGeom>
          <a:noFill/>
        </p:spPr>
        <p:txBody>
          <a:bodyPr wrap="none" rtlCol="0">
            <a:spAutoFit/>
          </a:bodyPr>
          <a:lstStyle/>
          <a:p>
            <a:r>
              <a:rPr lang="en-US" dirty="0" smtClean="0">
                <a:latin typeface="Georgia" panose="02040502050405020303" pitchFamily="18" charset="0"/>
              </a:rPr>
              <a:t>Devices</a:t>
            </a:r>
            <a:endParaRPr lang="en-CA" dirty="0">
              <a:latin typeface="Georgia" panose="02040502050405020303" pitchFamily="18" charset="0"/>
            </a:endParaRPr>
          </a:p>
        </p:txBody>
      </p:sp>
      <p:pic>
        <p:nvPicPr>
          <p:cNvPr id="31" name="Audio 3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69789827"/>
      </p:ext>
    </p:extLst>
  </p:cSld>
  <p:clrMapOvr>
    <a:masterClrMapping/>
  </p:clrMapOvr>
  <mc:AlternateContent xmlns:mc="http://schemas.openxmlformats.org/markup-compatibility/2006">
    <mc:Choice xmlns:p14="http://schemas.microsoft.com/office/powerpoint/2010/main" Requires="p14">
      <p:transition spd="slow" p14:dur="2000" advTm="57440"/>
    </mc:Choice>
    <mc:Fallback>
      <p:transition spd="slow" advTm="5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31"/>
                </p:tgtEl>
              </p:cMediaNode>
            </p:audio>
          </p:childTnLst>
        </p:cTn>
      </p:par>
    </p:tnLst>
    <p:bldLst>
      <p:bldP spid="4" grpId="0"/>
      <p:bldP spid="7" grpId="0"/>
      <p:bldP spid="8" grpId="0"/>
      <p:bldP spid="9" grpId="0"/>
      <p:bldP spid="11" grpId="0" animBg="1"/>
      <p:bldP spid="12" grpId="0" animBg="1"/>
      <p:bldP spid="15" grpId="0"/>
      <p:bldP spid="20" grpId="0"/>
      <p:bldP spid="21" grpId="0"/>
      <p:bldP spid="29"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a program?</a:t>
            </a:r>
            <a:endParaRPr lang="en-CA" dirty="0"/>
          </a:p>
        </p:txBody>
      </p:sp>
      <p:sp>
        <p:nvSpPr>
          <p:cNvPr id="3" name="Content Placeholder 2"/>
          <p:cNvSpPr>
            <a:spLocks noGrp="1"/>
          </p:cNvSpPr>
          <p:nvPr>
            <p:ph idx="1"/>
          </p:nvPr>
        </p:nvSpPr>
        <p:spPr/>
        <p:txBody>
          <a:bodyPr>
            <a:normAutofit lnSpcReduction="10000"/>
          </a:bodyPr>
          <a:lstStyle/>
          <a:p>
            <a:r>
              <a:rPr lang="en-CA" dirty="0"/>
              <a:t>A simplified model:</a:t>
            </a:r>
          </a:p>
          <a:p>
            <a:pPr lvl="1"/>
            <a:r>
              <a:rPr lang="en-CA" dirty="0" smtClean="0"/>
              <a:t>A program </a:t>
            </a:r>
            <a:r>
              <a:rPr lang="en-CA" dirty="0" smtClean="0"/>
              <a:t>provides instructions for the processor to communicate with </a:t>
            </a:r>
            <a:r>
              <a:rPr lang="en-CA" dirty="0" smtClean="0"/>
              <a:t>devices to retrieve, </a:t>
            </a:r>
            <a:r>
              <a:rPr lang="en-CA" dirty="0" smtClean="0"/>
              <a:t>process, store and send </a:t>
            </a:r>
            <a:r>
              <a:rPr lang="en-CA" dirty="0" smtClean="0"/>
              <a:t>data</a:t>
            </a:r>
          </a:p>
          <a:p>
            <a:pPr lvl="1"/>
            <a:endParaRPr lang="en-CA" dirty="0"/>
          </a:p>
          <a:p>
            <a:pPr lvl="1"/>
            <a:endParaRPr lang="en-CA" dirty="0" smtClean="0"/>
          </a:p>
          <a:p>
            <a:pPr lvl="1"/>
            <a:endParaRPr lang="en-CA" dirty="0"/>
          </a:p>
          <a:p>
            <a:pPr lvl="1"/>
            <a:endParaRPr lang="en-CA" dirty="0" smtClean="0"/>
          </a:p>
          <a:p>
            <a:pPr lvl="1"/>
            <a:endParaRPr lang="en-CA" dirty="0"/>
          </a:p>
          <a:p>
            <a:endParaRPr lang="en-CA" dirty="0" smtClean="0"/>
          </a:p>
          <a:p>
            <a:endParaRPr lang="en-CA" dirty="0"/>
          </a:p>
        </p:txBody>
      </p:sp>
      <p:sp>
        <p:nvSpPr>
          <p:cNvPr id="22" name="Rectangle 21"/>
          <p:cNvSpPr/>
          <p:nvPr/>
        </p:nvSpPr>
        <p:spPr>
          <a:xfrm>
            <a:off x="3770605" y="4733729"/>
            <a:ext cx="1187625" cy="45335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3788091" y="4775741"/>
            <a:ext cx="1180131" cy="369332"/>
          </a:xfrm>
          <a:prstGeom prst="rect">
            <a:avLst/>
          </a:prstGeom>
          <a:noFill/>
        </p:spPr>
        <p:txBody>
          <a:bodyPr wrap="none" rtlCol="0">
            <a:spAutoFit/>
          </a:bodyPr>
          <a:lstStyle/>
          <a:p>
            <a:r>
              <a:rPr lang="en-US" dirty="0" smtClean="0">
                <a:latin typeface="Georgia" panose="02040502050405020303" pitchFamily="18" charset="0"/>
              </a:rPr>
              <a:t>Processor</a:t>
            </a:r>
            <a:endParaRPr lang="en-CA" dirty="0">
              <a:latin typeface="Georgia" panose="02040502050405020303" pitchFamily="18" charset="0"/>
            </a:endParaRPr>
          </a:p>
        </p:txBody>
      </p:sp>
      <p:sp>
        <p:nvSpPr>
          <p:cNvPr id="24" name="Rectangle 14"/>
          <p:cNvSpPr/>
          <p:nvPr/>
        </p:nvSpPr>
        <p:spPr>
          <a:xfrm>
            <a:off x="2978517" y="3962950"/>
            <a:ext cx="1187625" cy="453357"/>
          </a:xfrm>
          <a:custGeom>
            <a:avLst/>
            <a:gdLst>
              <a:gd name="connsiteX0" fmla="*/ 0 w 1187625"/>
              <a:gd name="connsiteY0" fmla="*/ 0 h 453357"/>
              <a:gd name="connsiteX1" fmla="*/ 1187625 w 1187625"/>
              <a:gd name="connsiteY1" fmla="*/ 0 h 453357"/>
              <a:gd name="connsiteX2" fmla="*/ 1187625 w 1187625"/>
              <a:gd name="connsiteY2" fmla="*/ 453357 h 453357"/>
              <a:gd name="connsiteX3" fmla="*/ 0 w 1187625"/>
              <a:gd name="connsiteY3" fmla="*/ 453357 h 453357"/>
              <a:gd name="connsiteX4" fmla="*/ 0 w 1187625"/>
              <a:gd name="connsiteY4" fmla="*/ 0 h 453357"/>
              <a:gd name="connsiteX0" fmla="*/ 0 w 1187625"/>
              <a:gd name="connsiteY0" fmla="*/ 0 h 453357"/>
              <a:gd name="connsiteX1" fmla="*/ 1187625 w 1187625"/>
              <a:gd name="connsiteY1" fmla="*/ 0 h 453357"/>
              <a:gd name="connsiteX2" fmla="*/ 1184597 w 1187625"/>
              <a:gd name="connsiteY2" fmla="*/ 307653 h 453357"/>
              <a:gd name="connsiteX3" fmla="*/ 1187625 w 1187625"/>
              <a:gd name="connsiteY3" fmla="*/ 453357 h 453357"/>
              <a:gd name="connsiteX4" fmla="*/ 0 w 1187625"/>
              <a:gd name="connsiteY4" fmla="*/ 453357 h 453357"/>
              <a:gd name="connsiteX5" fmla="*/ 0 w 1187625"/>
              <a:gd name="connsiteY5" fmla="*/ 0 h 453357"/>
              <a:gd name="connsiteX0" fmla="*/ 0 w 1187625"/>
              <a:gd name="connsiteY0" fmla="*/ 0 h 453357"/>
              <a:gd name="connsiteX1" fmla="*/ 1187625 w 1187625"/>
              <a:gd name="connsiteY1" fmla="*/ 0 h 453357"/>
              <a:gd name="connsiteX2" fmla="*/ 1184597 w 1187625"/>
              <a:gd name="connsiteY2" fmla="*/ 307653 h 453357"/>
              <a:gd name="connsiteX3" fmla="*/ 1187625 w 1187625"/>
              <a:gd name="connsiteY3" fmla="*/ 453357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18556 w 1187625"/>
              <a:gd name="connsiteY3" fmla="*/ 300957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18556 w 1187625"/>
              <a:gd name="connsiteY3" fmla="*/ 300957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18556 w 1187625"/>
              <a:gd name="connsiteY3" fmla="*/ 310482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30462 w 1187625"/>
              <a:gd name="connsiteY3" fmla="*/ 308101 h 453357"/>
              <a:gd name="connsiteX4" fmla="*/ 1020291 w 1187625"/>
              <a:gd name="connsiteY4" fmla="*/ 452909 h 453357"/>
              <a:gd name="connsiteX5" fmla="*/ 0 w 1187625"/>
              <a:gd name="connsiteY5" fmla="*/ 453357 h 453357"/>
              <a:gd name="connsiteX6" fmla="*/ 0 w 1187625"/>
              <a:gd name="connsiteY6" fmla="*/ 0 h 453357"/>
              <a:gd name="connsiteX0" fmla="*/ 0 w 1187625"/>
              <a:gd name="connsiteY0" fmla="*/ 0 h 453357"/>
              <a:gd name="connsiteX1" fmla="*/ 1187625 w 1187625"/>
              <a:gd name="connsiteY1" fmla="*/ 0 h 453357"/>
              <a:gd name="connsiteX2" fmla="*/ 1184597 w 1187625"/>
              <a:gd name="connsiteY2" fmla="*/ 307653 h 453357"/>
              <a:gd name="connsiteX3" fmla="*/ 1030462 w 1187625"/>
              <a:gd name="connsiteY3" fmla="*/ 308101 h 453357"/>
              <a:gd name="connsiteX4" fmla="*/ 1034578 w 1187625"/>
              <a:gd name="connsiteY4" fmla="*/ 450528 h 453357"/>
              <a:gd name="connsiteX5" fmla="*/ 0 w 1187625"/>
              <a:gd name="connsiteY5" fmla="*/ 453357 h 453357"/>
              <a:gd name="connsiteX6" fmla="*/ 0 w 1187625"/>
              <a:gd name="connsiteY6" fmla="*/ 0 h 45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625" h="453357">
                <a:moveTo>
                  <a:pt x="0" y="0"/>
                </a:moveTo>
                <a:lnTo>
                  <a:pt x="1187625" y="0"/>
                </a:lnTo>
                <a:cubicBezTo>
                  <a:pt x="1186616" y="102551"/>
                  <a:pt x="1185606" y="205102"/>
                  <a:pt x="1184597" y="307653"/>
                </a:cubicBezTo>
                <a:lnTo>
                  <a:pt x="1030462" y="308101"/>
                </a:lnTo>
                <a:cubicBezTo>
                  <a:pt x="1031040" y="358752"/>
                  <a:pt x="1034000" y="399877"/>
                  <a:pt x="1034578" y="450528"/>
                </a:cubicBezTo>
                <a:lnTo>
                  <a:pt x="0" y="453357"/>
                </a:lnTo>
                <a:lnTo>
                  <a:pt x="0"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3037567" y="4004962"/>
            <a:ext cx="1069524" cy="369332"/>
          </a:xfrm>
          <a:prstGeom prst="rect">
            <a:avLst/>
          </a:prstGeom>
          <a:noFill/>
        </p:spPr>
        <p:txBody>
          <a:bodyPr wrap="none" rtlCol="0">
            <a:spAutoFit/>
          </a:bodyPr>
          <a:lstStyle/>
          <a:p>
            <a:r>
              <a:rPr lang="en-US" dirty="0" smtClean="0">
                <a:latin typeface="Georgia" panose="02040502050405020303" pitchFamily="18" charset="0"/>
              </a:rPr>
              <a:t>Program</a:t>
            </a:r>
            <a:endParaRPr lang="en-CA" dirty="0">
              <a:latin typeface="Georgia" panose="02040502050405020303" pitchFamily="18" charset="0"/>
            </a:endParaRPr>
          </a:p>
        </p:txBody>
      </p:sp>
      <p:cxnSp>
        <p:nvCxnSpPr>
          <p:cNvPr id="26" name="Straight Connector 25"/>
          <p:cNvCxnSpPr>
            <a:stCxn id="24" idx="4"/>
            <a:endCxn id="24" idx="2"/>
          </p:cNvCxnSpPr>
          <p:nvPr/>
        </p:nvCxnSpPr>
        <p:spPr>
          <a:xfrm flipV="1">
            <a:off x="4013095" y="4270603"/>
            <a:ext cx="150019" cy="142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698597" y="4416307"/>
            <a:ext cx="209693" cy="31742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4356553" y="5187945"/>
            <a:ext cx="7864" cy="944689"/>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771034" y="6111052"/>
            <a:ext cx="1187625" cy="45335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TextBox 29"/>
          <p:cNvSpPr txBox="1"/>
          <p:nvPr/>
        </p:nvSpPr>
        <p:spPr>
          <a:xfrm>
            <a:off x="3873741" y="6153064"/>
            <a:ext cx="968535" cy="369332"/>
          </a:xfrm>
          <a:prstGeom prst="rect">
            <a:avLst/>
          </a:prstGeom>
          <a:noFill/>
        </p:spPr>
        <p:txBody>
          <a:bodyPr wrap="none" rtlCol="0">
            <a:spAutoFit/>
          </a:bodyPr>
          <a:lstStyle/>
          <a:p>
            <a:r>
              <a:rPr lang="en-US" dirty="0" smtClean="0">
                <a:latin typeface="Georgia" panose="02040502050405020303" pitchFamily="18" charset="0"/>
              </a:rPr>
              <a:t>Devices</a:t>
            </a:r>
            <a:endParaRPr lang="en-CA" dirty="0">
              <a:latin typeface="Georgia" panose="02040502050405020303" pitchFamily="18" charset="0"/>
            </a:endParaRPr>
          </a:p>
        </p:txBody>
      </p:sp>
      <p:pic>
        <p:nvPicPr>
          <p:cNvPr id="31" name="Audio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57856699"/>
      </p:ext>
    </p:extLst>
  </p:cSld>
  <p:clrMapOvr>
    <a:masterClrMapping/>
  </p:clrMapOvr>
  <mc:AlternateContent xmlns:mc="http://schemas.openxmlformats.org/markup-compatibility/2006">
    <mc:Choice xmlns:p14="http://schemas.microsoft.com/office/powerpoint/2010/main" Requires="p14">
      <p:transition spd="slow" p14:dur="2000" advTm="15894"/>
    </mc:Choice>
    <mc:Fallback>
      <p:transition spd="slow" advTm="15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Why learn to program?</a:t>
            </a:r>
            <a:endParaRPr lang="en-CA" dirty="0"/>
          </a:p>
        </p:txBody>
      </p:sp>
      <p:sp>
        <p:nvSpPr>
          <p:cNvPr id="3" name="Content Placeholder 2"/>
          <p:cNvSpPr>
            <a:spLocks noGrp="1"/>
          </p:cNvSpPr>
          <p:nvPr>
            <p:ph idx="1"/>
          </p:nvPr>
        </p:nvSpPr>
        <p:spPr/>
        <p:txBody>
          <a:bodyPr/>
          <a:lstStyle/>
          <a:p>
            <a:r>
              <a:rPr lang="en-CA" dirty="0" smtClean="0"/>
              <a:t>Why learn programming?</a:t>
            </a:r>
            <a:endParaRPr lang="en-CA" dirty="0"/>
          </a:p>
          <a:p>
            <a:pPr lvl="1"/>
            <a:r>
              <a:rPr lang="en-CA" dirty="0" smtClean="0"/>
              <a:t>Programming is a systematic means of giving instructions to perform a task</a:t>
            </a:r>
          </a:p>
          <a:p>
            <a:pPr lvl="1"/>
            <a:r>
              <a:rPr lang="en-US" dirty="0" smtClean="0"/>
              <a:t>If you are in electrical engineering, we have authored a web site to try to help you understand why the material in this course is relevant:</a:t>
            </a:r>
          </a:p>
          <a:p>
            <a:pPr marL="457111" lvl="1" indent="0" algn="ctr">
              <a:buNone/>
            </a:pPr>
            <a:r>
              <a:rPr lang="en-US" dirty="0" smtClean="0">
                <a:hlinkClick r:id="rId5"/>
              </a:rPr>
              <a:t>Why learn programming for electrical-engineering students?</a:t>
            </a:r>
            <a:r>
              <a:rPr lang="en-US" dirty="0" smtClean="0"/>
              <a:t> </a:t>
            </a:r>
            <a:endParaRPr lang="en-CA" dirty="0" smtClean="0"/>
          </a:p>
          <a:p>
            <a:pPr lvl="1"/>
            <a:endParaRPr lang="en-CA" dirty="0"/>
          </a:p>
          <a:p>
            <a:pPr lvl="1"/>
            <a:endParaRPr lang="en-CA" dirty="0" smtClean="0"/>
          </a:p>
          <a:p>
            <a:pPr lvl="1"/>
            <a:endParaRPr lang="en-CA" dirty="0"/>
          </a:p>
          <a:p>
            <a:pPr lvl="1"/>
            <a:endParaRPr lang="en-CA" dirty="0" smtClean="0"/>
          </a:p>
          <a:p>
            <a:pPr lvl="1"/>
            <a:endParaRPr lang="en-CA" dirty="0"/>
          </a:p>
          <a:p>
            <a:pPr lvl="1"/>
            <a:endParaRPr lang="en-CA" dirty="0" smtClean="0"/>
          </a:p>
        </p:txBody>
      </p:sp>
      <p:sp>
        <p:nvSpPr>
          <p:cNvPr id="7" name="Rectangle 6"/>
          <p:cNvSpPr/>
          <p:nvPr/>
        </p:nvSpPr>
        <p:spPr>
          <a:xfrm>
            <a:off x="1818332" y="3933056"/>
            <a:ext cx="7325668" cy="369332"/>
          </a:xfrm>
          <a:prstGeom prst="rect">
            <a:avLst/>
          </a:prstGeom>
        </p:spPr>
        <p:txBody>
          <a:bodyPr wrap="square">
            <a:spAutoFit/>
          </a:bodyPr>
          <a:lstStyle/>
          <a:p>
            <a:r>
              <a:rPr lang="en-CA" dirty="0">
                <a:latin typeface="Consolas" panose="020B0609020204030204" pitchFamily="49" charset="0"/>
              </a:rPr>
              <a:t>https://ece.uwaterloo.ca/~ece150/Why_programming_for_EE/</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11125618"/>
      </p:ext>
    </p:extLst>
  </p:cSld>
  <p:clrMapOvr>
    <a:masterClrMapping/>
  </p:clrMapOvr>
  <mc:AlternateContent xmlns:mc="http://schemas.openxmlformats.org/markup-compatibility/2006">
    <mc:Choice xmlns:p14="http://schemas.microsoft.com/office/powerpoint/2010/main" Requires="p14">
      <p:transition spd="slow" p14:dur="2000" advTm="73123"/>
    </mc:Choice>
    <mc:Fallback>
      <p:transition spd="slow" advTm="73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6|9.8|12.4"/>
</p:tagLst>
</file>

<file path=ppt/tags/tag10.xml><?xml version="1.0" encoding="utf-8"?>
<p:tagLst xmlns:a="http://schemas.openxmlformats.org/drawingml/2006/main" xmlns:r="http://schemas.openxmlformats.org/officeDocument/2006/relationships" xmlns:p="http://schemas.openxmlformats.org/presentationml/2006/main">
  <p:tag name="TIMING" val="|15.3|23|11.9|17.4"/>
</p:tagLst>
</file>

<file path=ppt/tags/tag11.xml><?xml version="1.0" encoding="utf-8"?>
<p:tagLst xmlns:a="http://schemas.openxmlformats.org/drawingml/2006/main" xmlns:r="http://schemas.openxmlformats.org/officeDocument/2006/relationships" xmlns:p="http://schemas.openxmlformats.org/presentationml/2006/main">
  <p:tag name="TIMING" val="|12.1|49.4|37.6|33.5"/>
</p:tagLst>
</file>

<file path=ppt/tags/tag2.xml><?xml version="1.0" encoding="utf-8"?>
<p:tagLst xmlns:a="http://schemas.openxmlformats.org/drawingml/2006/main" xmlns:r="http://schemas.openxmlformats.org/officeDocument/2006/relationships" xmlns:p="http://schemas.openxmlformats.org/presentationml/2006/main">
  <p:tag name="TIMING" val="|7.3|17.2"/>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ags/tag4.xml><?xml version="1.0" encoding="utf-8"?>
<p:tagLst xmlns:a="http://schemas.openxmlformats.org/drawingml/2006/main" xmlns:r="http://schemas.openxmlformats.org/officeDocument/2006/relationships" xmlns:p="http://schemas.openxmlformats.org/presentationml/2006/main">
  <p:tag name="TIMING" val="|18.1|11.2"/>
</p:tagLst>
</file>

<file path=ppt/tags/tag5.xml><?xml version="1.0" encoding="utf-8"?>
<p:tagLst xmlns:a="http://schemas.openxmlformats.org/drawingml/2006/main" xmlns:r="http://schemas.openxmlformats.org/officeDocument/2006/relationships" xmlns:p="http://schemas.openxmlformats.org/presentationml/2006/main">
  <p:tag name="TIMING" val="|6.6|3|6|2.7|8.1|4.4|10.4|2.8"/>
</p:tagLst>
</file>

<file path=ppt/tags/tag6.xml><?xml version="1.0" encoding="utf-8"?>
<p:tagLst xmlns:a="http://schemas.openxmlformats.org/drawingml/2006/main" xmlns:r="http://schemas.openxmlformats.org/officeDocument/2006/relationships" xmlns:p="http://schemas.openxmlformats.org/presentationml/2006/main">
  <p:tag name="TIMING" val="|3.5|40.4"/>
</p:tagLst>
</file>

<file path=ppt/tags/tag7.xml><?xml version="1.0" encoding="utf-8"?>
<p:tagLst xmlns:a="http://schemas.openxmlformats.org/drawingml/2006/main" xmlns:r="http://schemas.openxmlformats.org/officeDocument/2006/relationships" xmlns:p="http://schemas.openxmlformats.org/presentationml/2006/main">
  <p:tag name="TIMING" val="|15.7|24.5|12.5"/>
</p:tagLst>
</file>

<file path=ppt/tags/tag8.xml><?xml version="1.0" encoding="utf-8"?>
<p:tagLst xmlns:a="http://schemas.openxmlformats.org/drawingml/2006/main" xmlns:r="http://schemas.openxmlformats.org/officeDocument/2006/relationships" xmlns:p="http://schemas.openxmlformats.org/presentationml/2006/main">
  <p:tag name="TIMING" val="|10|7.1|11.3|6.3|26.5"/>
</p:tagLst>
</file>

<file path=ppt/tags/tag9.xml><?xml version="1.0" encoding="utf-8"?>
<p:tagLst xmlns:a="http://schemas.openxmlformats.org/drawingml/2006/main" xmlns:r="http://schemas.openxmlformats.org/officeDocument/2006/relationships" xmlns:p="http://schemas.openxmlformats.org/presentationml/2006/main">
  <p:tag name="TIMING" val="|15.9|17"/>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62937</TotalTime>
  <Words>1262</Words>
  <Application>Microsoft Office PowerPoint</Application>
  <PresentationFormat>On-screen Show (4:3)</PresentationFormat>
  <Paragraphs>239</Paragraphs>
  <Slides>25</Slides>
  <Notes>0</Notes>
  <HiddenSlides>0</HiddenSlides>
  <MMClips>25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Custom Design</vt:lpstr>
      <vt:lpstr>Equation</vt:lpstr>
      <vt:lpstr>Hello world!</vt:lpstr>
      <vt:lpstr>Outline</vt:lpstr>
      <vt:lpstr>What is a program?</vt:lpstr>
      <vt:lpstr>What is a program?</vt:lpstr>
      <vt:lpstr>What is a program?</vt:lpstr>
      <vt:lpstr>What is a program?</vt:lpstr>
      <vt:lpstr>What is a program?</vt:lpstr>
      <vt:lpstr>What is a program?</vt:lpstr>
      <vt:lpstr>Why learn to program?</vt:lpstr>
      <vt:lpstr>Executing programs</vt:lpstr>
      <vt:lpstr>Programming languages</vt:lpstr>
      <vt:lpstr>Programming languages</vt:lpstr>
      <vt:lpstr>Our first program</vt:lpstr>
      <vt:lpstr>Our first program</vt:lpstr>
      <vt:lpstr>Our first program</vt:lpstr>
      <vt:lpstr>Our first program</vt:lpstr>
      <vt:lpstr>Steps in generating an executable program</vt:lpstr>
      <vt:lpstr>Steps in generating an executable program</vt:lpstr>
      <vt:lpstr>Steps in generating an executable program</vt:lpstr>
      <vt:lpstr>Steps in generating an executable program</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1232</cp:revision>
  <dcterms:created xsi:type="dcterms:W3CDTF">2009-09-11T23:00:44Z</dcterms:created>
  <dcterms:modified xsi:type="dcterms:W3CDTF">2020-08-17T18:44:43Z</dcterms:modified>
</cp:coreProperties>
</file>